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92" r:id="rId2"/>
    <p:sldId id="267" r:id="rId3"/>
    <p:sldId id="274" r:id="rId4"/>
    <p:sldId id="297" r:id="rId5"/>
    <p:sldId id="311" r:id="rId6"/>
    <p:sldId id="296" r:id="rId7"/>
    <p:sldId id="298" r:id="rId8"/>
    <p:sldId id="299" r:id="rId9"/>
    <p:sldId id="322" r:id="rId10"/>
    <p:sldId id="323" r:id="rId11"/>
    <p:sldId id="346" r:id="rId12"/>
    <p:sldId id="339" r:id="rId13"/>
    <p:sldId id="353" r:id="rId14"/>
    <p:sldId id="355" r:id="rId15"/>
    <p:sldId id="356" r:id="rId16"/>
    <p:sldId id="324" r:id="rId17"/>
    <p:sldId id="325" r:id="rId18"/>
    <p:sldId id="313" r:id="rId19"/>
    <p:sldId id="264" r:id="rId20"/>
    <p:sldId id="300" r:id="rId21"/>
    <p:sldId id="314" r:id="rId22"/>
    <p:sldId id="301" r:id="rId23"/>
    <p:sldId id="31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27" autoAdjust="0"/>
  </p:normalViewPr>
  <p:slideViewPr>
    <p:cSldViewPr snapToGrid="0">
      <p:cViewPr varScale="1">
        <p:scale>
          <a:sx n="83" d="100"/>
          <a:sy n="83" d="100"/>
        </p:scale>
        <p:origin x="72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E7353-9A1A-4BBD-BBB9-F893A79D13D2}" type="datetimeFigureOut">
              <a:rPr lang="zh-CN" altLang="en-US" smtClean="0"/>
              <a:t>2020/8/1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4D28E-6EF3-4F09-9E63-A135214C035F}" type="slidenum">
              <a:rPr lang="zh-CN" altLang="en-US" smtClean="0"/>
              <a:t>‹#›</a:t>
            </a:fld>
            <a:endParaRPr lang="zh-CN" altLang="en-US"/>
          </a:p>
        </p:txBody>
      </p:sp>
    </p:spTree>
    <p:extLst>
      <p:ext uri="{BB962C8B-B14F-4D97-AF65-F5344CB8AC3E}">
        <p14:creationId xmlns:p14="http://schemas.microsoft.com/office/powerpoint/2010/main" val="2743006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ytorch.org/tutorials/beginner/finetuning_torchvision_models_tutorial.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pytorch.org/tutorials/beginner/transfer_learning_tutorial.html" TargetMode="External"/><Relationship Id="rId4" Type="http://schemas.openxmlformats.org/officeDocument/2006/relationships/hyperlink" Target="https://pytorch.org/docs/stable/torchvision/models.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youtube.com/watch?v=IxQtK2SjWWM" TargetMode="External"/><Relationship Id="rId3" Type="http://schemas.openxmlformats.org/officeDocument/2006/relationships/hyperlink" Target="https://buomsoo-kim.github.io/attention/2020/01/01/Attention-mechanism-1.md/" TargetMode="External"/><Relationship Id="rId7" Type="http://schemas.openxmlformats.org/officeDocument/2006/relationships/hyperlink" Target="https://www.youtube.com/watch?v=quoGRI-1l0A&amp;t=130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youtube.com/watch?v=Q57rzaHHO0k" TargetMode="External"/><Relationship Id="rId5" Type="http://schemas.openxmlformats.org/officeDocument/2006/relationships/hyperlink" Target="https://pathmind.com/wiki/attention-mechanism-memory-network" TargetMode="External"/><Relationship Id="rId4" Type="http://schemas.openxmlformats.org/officeDocument/2006/relationships/hyperlink" Target="https://towardsdatascience.com/attention-in-neural-networks-e6692083874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有什么问题是只有</a:t>
            </a:r>
            <a:r>
              <a:rPr lang="en-US" altLang="zh-CN" sz="1200" dirty="0">
                <a:cs typeface="+mn-ea"/>
                <a:sym typeface="+mn-lt"/>
              </a:rPr>
              <a:t>feedback</a:t>
            </a:r>
            <a:r>
              <a:rPr lang="zh-CN" altLang="en-US" sz="1200">
                <a:cs typeface="+mn-ea"/>
                <a:sym typeface="+mn-lt"/>
              </a:rPr>
              <a:t>才能解决的吗？多次决策</a:t>
            </a:r>
            <a:endParaRPr lang="en-US" altLang="zh-CN" sz="1200" dirty="0">
              <a:cs typeface="+mn-ea"/>
              <a:sym typeface="+mn-lt"/>
            </a:endParaRPr>
          </a:p>
        </p:txBody>
      </p:sp>
      <p:sp>
        <p:nvSpPr>
          <p:cNvPr id="4" name="灯片编号占位符 3"/>
          <p:cNvSpPr>
            <a:spLocks noGrp="1"/>
          </p:cNvSpPr>
          <p:nvPr>
            <p:ph type="sldNum" sz="quarter" idx="5"/>
          </p:nvPr>
        </p:nvSpPr>
        <p:spPr/>
        <p:txBody>
          <a:bodyPr/>
          <a:lstStyle/>
          <a:p>
            <a:fld id="{4E34D28E-6EF3-4F09-9E63-A135214C035F}" type="slidenum">
              <a:rPr lang="zh-CN" altLang="en-US" smtClean="0"/>
              <a:t>3</a:t>
            </a:fld>
            <a:endParaRPr lang="zh-CN" altLang="en-US"/>
          </a:p>
        </p:txBody>
      </p:sp>
    </p:spTree>
    <p:extLst>
      <p:ext uri="{BB962C8B-B14F-4D97-AF65-F5344CB8AC3E}">
        <p14:creationId xmlns:p14="http://schemas.microsoft.com/office/powerpoint/2010/main" val="2727965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train the network, error is backpropagated through time for each time point, which means that the network is trained to converge as soon as possible, rather than at the final time step.</a:t>
            </a:r>
          </a:p>
          <a:p>
            <a:endParaRPr lang="zh-CN" altLang="en-US" dirty="0"/>
          </a:p>
        </p:txBody>
      </p:sp>
      <p:sp>
        <p:nvSpPr>
          <p:cNvPr id="4" name="灯片编号占位符 3"/>
          <p:cNvSpPr>
            <a:spLocks noGrp="1"/>
          </p:cNvSpPr>
          <p:nvPr>
            <p:ph type="sldNum" sz="quarter" idx="5"/>
          </p:nvPr>
        </p:nvSpPr>
        <p:spPr/>
        <p:txBody>
          <a:bodyPr/>
          <a:lstStyle/>
          <a:p>
            <a:fld id="{4E34D28E-6EF3-4F09-9E63-A135214C035F}" type="slidenum">
              <a:rPr lang="zh-CN" altLang="en-US" smtClean="0"/>
              <a:t>17</a:t>
            </a:fld>
            <a:endParaRPr lang="zh-CN" altLang="en-US"/>
          </a:p>
        </p:txBody>
      </p:sp>
    </p:spTree>
    <p:extLst>
      <p:ext uri="{BB962C8B-B14F-4D97-AF65-F5344CB8AC3E}">
        <p14:creationId xmlns:p14="http://schemas.microsoft.com/office/powerpoint/2010/main" val="1856261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216ebd06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216ebd06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但以上做法很困难：对于简单的，神经网络可以完成的任务，需要去说明什么样的任务存在反馈，或者需要反馈来完成；而对于可以不用说明需要反馈控制的任务，比如抽象知识，背景知识，系列决策，运动控制这样的任务，神经网络似乎又做不出来。</a:t>
            </a:r>
            <a:endParaRPr lang="en-US" altLang="zh-CN" sz="1200" dirty="0">
              <a:cs typeface="+mn-ea"/>
              <a:sym typeface="+mn-lt"/>
            </a:endParaRPr>
          </a:p>
          <a:p>
            <a:endParaRPr lang="zh-CN" altLang="en-US" dirty="0"/>
          </a:p>
        </p:txBody>
      </p:sp>
      <p:sp>
        <p:nvSpPr>
          <p:cNvPr id="4" name="灯片编号占位符 3"/>
          <p:cNvSpPr>
            <a:spLocks noGrp="1"/>
          </p:cNvSpPr>
          <p:nvPr>
            <p:ph type="sldNum" sz="quarter" idx="5"/>
          </p:nvPr>
        </p:nvSpPr>
        <p:spPr/>
        <p:txBody>
          <a:bodyPr/>
          <a:lstStyle/>
          <a:p>
            <a:fld id="{4E34D28E-6EF3-4F09-9E63-A135214C035F}" type="slidenum">
              <a:rPr lang="zh-CN" altLang="en-US" smtClean="0"/>
              <a:t>21</a:t>
            </a:fld>
            <a:endParaRPr lang="zh-CN" altLang="en-US"/>
          </a:p>
        </p:txBody>
      </p:sp>
    </p:spTree>
    <p:extLst>
      <p:ext uri="{BB962C8B-B14F-4D97-AF65-F5344CB8AC3E}">
        <p14:creationId xmlns:p14="http://schemas.microsoft.com/office/powerpoint/2010/main" val="3314715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34D28E-6EF3-4F09-9E63-A135214C035F}" type="slidenum">
              <a:rPr lang="zh-CN" altLang="en-US" smtClean="0"/>
              <a:t>4</a:t>
            </a:fld>
            <a:endParaRPr lang="zh-CN" altLang="en-US"/>
          </a:p>
        </p:txBody>
      </p:sp>
    </p:spTree>
    <p:extLst>
      <p:ext uri="{BB962C8B-B14F-4D97-AF65-F5344CB8AC3E}">
        <p14:creationId xmlns:p14="http://schemas.microsoft.com/office/powerpoint/2010/main" val="153216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dirty="0"/>
              <a:t>Pytorch</a:t>
            </a:r>
            <a:r>
              <a:rPr lang="zh-CN" altLang="en-US" sz="2000" dirty="0"/>
              <a:t>中已经实现的预训练模型：</a:t>
            </a:r>
            <a:endParaRPr lang="en-US" altLang="zh-CN" sz="1200" dirty="0">
              <a:hlinkClick r:id="rId3"/>
            </a:endParaRPr>
          </a:p>
          <a:p>
            <a:pPr lvl="1"/>
            <a:r>
              <a:rPr lang="en-US" altLang="zh-CN" sz="1400" dirty="0">
                <a:hlinkClick r:id="rId3"/>
              </a:rPr>
              <a:t>https://pytorch.org/tutorials/beginner/finetuning_torchvision_models_tutorial.html</a:t>
            </a:r>
            <a:endParaRPr lang="en-US" altLang="zh-CN" sz="1400" dirty="0"/>
          </a:p>
          <a:p>
            <a:pPr lvl="1"/>
            <a:r>
              <a:rPr lang="en-US" altLang="zh-CN" sz="1400" dirty="0">
                <a:hlinkClick r:id="rId4"/>
              </a:rPr>
              <a:t>https://pytorch.org/docs/stable/torchvision/models.html</a:t>
            </a:r>
            <a:endParaRPr lang="en-US" altLang="zh-CN" sz="1400" dirty="0"/>
          </a:p>
          <a:p>
            <a:pPr lvl="1"/>
            <a:r>
              <a:rPr lang="en-US" altLang="zh-CN" sz="1400" dirty="0">
                <a:hlinkClick r:id="rId5"/>
              </a:rPr>
              <a:t>https://pytorch.org/tutorials/beginner/transfer_learning_tutorial.html</a:t>
            </a:r>
            <a:endParaRPr lang="en-US" altLang="zh-CN" dirty="0"/>
          </a:p>
          <a:p>
            <a:r>
              <a:rPr lang="zh-CN" altLang="en-US" dirty="0"/>
              <a:t>第三个也有一些还没有文档的代码实现，分别是汪小京的两个学生杨光宇和</a:t>
            </a:r>
            <a:r>
              <a:rPr lang="en-US" altLang="zh-CN" dirty="0"/>
              <a:t>Murray</a:t>
            </a:r>
            <a:r>
              <a:rPr lang="zh-CN" altLang="en-US" dirty="0"/>
              <a:t>做的。</a:t>
            </a:r>
            <a:endParaRPr lang="en-US" altLang="zh-CN" dirty="0"/>
          </a:p>
          <a:p>
            <a:pPr lvl="1"/>
            <a:r>
              <a:rPr lang="en-US" altLang="zh-CN" dirty="0"/>
              <a:t>https://github.com/gyyang/multitask</a:t>
            </a:r>
          </a:p>
          <a:p>
            <a:pPr lvl="1"/>
            <a:r>
              <a:rPr lang="en-US" altLang="zh-CN" dirty="0"/>
              <a:t>https://github.com/murraylab/PsychRNN</a:t>
            </a:r>
          </a:p>
        </p:txBody>
      </p:sp>
      <p:sp>
        <p:nvSpPr>
          <p:cNvPr id="4" name="灯片编号占位符 3"/>
          <p:cNvSpPr>
            <a:spLocks noGrp="1"/>
          </p:cNvSpPr>
          <p:nvPr>
            <p:ph type="sldNum" sz="quarter" idx="5"/>
          </p:nvPr>
        </p:nvSpPr>
        <p:spPr/>
        <p:txBody>
          <a:bodyPr/>
          <a:lstStyle/>
          <a:p>
            <a:fld id="{4E34D28E-6EF3-4F09-9E63-A135214C035F}" type="slidenum">
              <a:rPr lang="zh-CN" altLang="en-US" smtClean="0"/>
              <a:t>6</a:t>
            </a:fld>
            <a:endParaRPr lang="zh-CN" altLang="en-US"/>
          </a:p>
        </p:txBody>
      </p:sp>
    </p:spTree>
    <p:extLst>
      <p:ext uri="{BB962C8B-B14F-4D97-AF65-F5344CB8AC3E}">
        <p14:creationId xmlns:p14="http://schemas.microsoft.com/office/powerpoint/2010/main" val="342727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34D28E-6EF3-4F09-9E63-A135214C035F}" type="slidenum">
              <a:rPr lang="zh-CN" altLang="en-US" smtClean="0"/>
              <a:t>7</a:t>
            </a:fld>
            <a:endParaRPr lang="zh-CN" altLang="en-US"/>
          </a:p>
        </p:txBody>
      </p:sp>
    </p:spTree>
    <p:extLst>
      <p:ext uri="{BB962C8B-B14F-4D97-AF65-F5344CB8AC3E}">
        <p14:creationId xmlns:p14="http://schemas.microsoft.com/office/powerpoint/2010/main" val="657467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34D28E-6EF3-4F09-9E63-A135214C035F}" type="slidenum">
              <a:rPr lang="zh-CN" altLang="en-US" smtClean="0"/>
              <a:t>9</a:t>
            </a:fld>
            <a:endParaRPr lang="zh-CN" altLang="en-US"/>
          </a:p>
        </p:txBody>
      </p:sp>
    </p:spTree>
    <p:extLst>
      <p:ext uri="{BB962C8B-B14F-4D97-AF65-F5344CB8AC3E}">
        <p14:creationId xmlns:p14="http://schemas.microsoft.com/office/powerpoint/2010/main" val="148898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34D28E-6EF3-4F09-9E63-A135214C035F}" type="slidenum">
              <a:rPr lang="zh-CN" altLang="en-US" smtClean="0"/>
              <a:t>13</a:t>
            </a:fld>
            <a:endParaRPr lang="zh-CN" altLang="en-US"/>
          </a:p>
        </p:txBody>
      </p:sp>
    </p:spTree>
    <p:extLst>
      <p:ext uri="{BB962C8B-B14F-4D97-AF65-F5344CB8AC3E}">
        <p14:creationId xmlns:p14="http://schemas.microsoft.com/office/powerpoint/2010/main" val="1371176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34D28E-6EF3-4F09-9E63-A135214C035F}" type="slidenum">
              <a:rPr lang="zh-CN" altLang="en-US" smtClean="0"/>
              <a:t>14</a:t>
            </a:fld>
            <a:endParaRPr lang="zh-CN" altLang="en-US"/>
          </a:p>
        </p:txBody>
      </p:sp>
    </p:spTree>
    <p:extLst>
      <p:ext uri="{BB962C8B-B14F-4D97-AF65-F5344CB8AC3E}">
        <p14:creationId xmlns:p14="http://schemas.microsoft.com/office/powerpoint/2010/main" val="2688091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34D28E-6EF3-4F09-9E63-A135214C035F}" type="slidenum">
              <a:rPr lang="zh-CN" altLang="en-US" smtClean="0"/>
              <a:t>15</a:t>
            </a:fld>
            <a:endParaRPr lang="zh-CN" altLang="en-US"/>
          </a:p>
        </p:txBody>
      </p:sp>
    </p:spTree>
    <p:extLst>
      <p:ext uri="{BB962C8B-B14F-4D97-AF65-F5344CB8AC3E}">
        <p14:creationId xmlns:p14="http://schemas.microsoft.com/office/powerpoint/2010/main" val="3590707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Attention explanations </a:t>
            </a:r>
            <a:r>
              <a:rPr lang="zh-CN" altLang="en-US" dirty="0"/>
              <a:t>：</a:t>
            </a:r>
            <a:endParaRPr lang="en-US" altLang="zh-CN" dirty="0"/>
          </a:p>
          <a:p>
            <a:r>
              <a:rPr lang="en-US" altLang="zh-CN" dirty="0"/>
              <a:t>	</a:t>
            </a:r>
            <a:r>
              <a:rPr lang="en-US" altLang="zh-CN" dirty="0">
                <a:hlinkClick r:id="rId3"/>
              </a:rPr>
              <a:t>https://buomsoo-kim.github.io/attention/2020/01/01/Attention-mechanism-1.md/</a:t>
            </a:r>
            <a:endParaRPr lang="en-US" altLang="zh-CN" dirty="0"/>
          </a:p>
          <a:p>
            <a:r>
              <a:rPr lang="en-US" altLang="zh-CN" dirty="0"/>
              <a:t>	</a:t>
            </a:r>
            <a:r>
              <a:rPr lang="en-US" altLang="zh-CN" dirty="0">
                <a:hlinkClick r:id="rId4"/>
              </a:rPr>
              <a:t>https://towardsdatascience.com/attention-in-neural-networks-e66920838742</a:t>
            </a:r>
            <a:endParaRPr lang="en-US" altLang="zh-CN" dirty="0"/>
          </a:p>
          <a:p>
            <a:r>
              <a:rPr lang="en-US" altLang="zh-CN" dirty="0"/>
              <a:t>	</a:t>
            </a:r>
            <a:r>
              <a:rPr lang="en-US" altLang="zh-CN" dirty="0">
                <a:hlinkClick r:id="rId5"/>
              </a:rPr>
              <a:t>https://pathmind.com/wiki/attention-mechanism-memory-network</a:t>
            </a:r>
            <a:endParaRPr lang="en-US" altLang="zh-CN" dirty="0"/>
          </a:p>
          <a:p>
            <a:r>
              <a:rPr lang="en-US" altLang="zh-CN" dirty="0"/>
              <a:t>	</a:t>
            </a:r>
            <a:r>
              <a:rPr lang="en-US" altLang="zh-CN" dirty="0">
                <a:hlinkClick r:id="rId6"/>
              </a:rPr>
              <a:t>https://www.youtube.com/watch?v=Q57rzaHHO0k</a:t>
            </a:r>
            <a:endParaRPr lang="en-US" altLang="zh-CN" dirty="0"/>
          </a:p>
          <a:p>
            <a:r>
              <a:rPr lang="en-US" altLang="zh-CN" dirty="0"/>
              <a:t>	</a:t>
            </a:r>
            <a:r>
              <a:rPr lang="en-US" altLang="zh-CN" dirty="0">
                <a:hlinkClick r:id="rId7"/>
              </a:rPr>
              <a:t>https://www.youtube.com/watch?v=quoGRI-1l0A&amp;t=130s</a:t>
            </a:r>
            <a:endParaRPr lang="en-US" altLang="zh-CN" dirty="0"/>
          </a:p>
          <a:p>
            <a:r>
              <a:rPr lang="en-US" altLang="zh-CN" dirty="0"/>
              <a:t>	</a:t>
            </a:r>
            <a:r>
              <a:rPr lang="en-US" altLang="zh-CN" dirty="0">
                <a:hlinkClick r:id="rId8"/>
              </a:rPr>
              <a:t>https://www.youtube.com/watch?v=IxQtK2SjWWM</a:t>
            </a:r>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4E34D28E-6EF3-4F09-9E63-A135214C035F}" type="slidenum">
              <a:rPr lang="zh-CN" altLang="en-US" smtClean="0"/>
              <a:t>16</a:t>
            </a:fld>
            <a:endParaRPr lang="zh-CN" altLang="en-US"/>
          </a:p>
        </p:txBody>
      </p:sp>
    </p:spTree>
    <p:extLst>
      <p:ext uri="{BB962C8B-B14F-4D97-AF65-F5344CB8AC3E}">
        <p14:creationId xmlns:p14="http://schemas.microsoft.com/office/powerpoint/2010/main" val="71583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B0FF6-DB47-4CC0-8D1E-702FB5E078D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B507950-B5E6-43EB-8CE1-B4B0B4F5B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59241F4-EE1D-4863-96DA-5DAFE008D8C8}"/>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5" name="页脚占位符 4">
            <a:extLst>
              <a:ext uri="{FF2B5EF4-FFF2-40B4-BE49-F238E27FC236}">
                <a16:creationId xmlns:a16="http://schemas.microsoft.com/office/drawing/2014/main" id="{E4F9A9FB-C3C8-4360-8523-2E5B612B5D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E4857B-CED8-43FF-9F15-85F408FE6322}"/>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4069882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D11D9-D8F6-43C6-BEB9-1045E142B2E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4C58C0-4DFB-40D2-99C7-7D083ECDF6B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E4FECA-EFDF-4A72-8865-9520018F8E5C}"/>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5" name="页脚占位符 4">
            <a:extLst>
              <a:ext uri="{FF2B5EF4-FFF2-40B4-BE49-F238E27FC236}">
                <a16:creationId xmlns:a16="http://schemas.microsoft.com/office/drawing/2014/main" id="{9C02B2F7-2B23-4B59-917B-DA8A63D0D6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D66C95-EA97-47DA-8643-EC4C8601F236}"/>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4274683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D14FC9-A609-4731-BA0E-AB3210B6D02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2BF679-CC94-410B-870A-08115B2B19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E9AD35-C7FA-42E7-9184-396D0B4E6C20}"/>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5" name="页脚占位符 4">
            <a:extLst>
              <a:ext uri="{FF2B5EF4-FFF2-40B4-BE49-F238E27FC236}">
                <a16:creationId xmlns:a16="http://schemas.microsoft.com/office/drawing/2014/main" id="{3EC8CEEC-37F4-4B19-A4D7-8CC3B18436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F739B0-3E8B-4748-9ADD-9CB178E19A10}"/>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909367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euromatch Academy" type="tx">
  <p:cSld name="Neuromatch Academy">
    <p:spTree>
      <p:nvGrpSpPr>
        <p:cNvPr id="1" name="Shape 17"/>
        <p:cNvGrpSpPr/>
        <p:nvPr/>
      </p:nvGrpSpPr>
      <p:grpSpPr>
        <a:xfrm>
          <a:off x="0" y="0"/>
          <a:ext cx="0" cy="0"/>
          <a:chOff x="0" y="0"/>
          <a:chExt cx="0" cy="0"/>
        </a:xfrm>
      </p:grpSpPr>
      <p:sp>
        <p:nvSpPr>
          <p:cNvPr id="18" name="Google Shape;18;p3"/>
          <p:cNvSpPr/>
          <p:nvPr/>
        </p:nvSpPr>
        <p:spPr>
          <a:xfrm>
            <a:off x="0" y="6442400"/>
            <a:ext cx="12192000" cy="415600"/>
          </a:xfrm>
          <a:prstGeom prst="rect">
            <a:avLst/>
          </a:prstGeom>
          <a:solidFill>
            <a:srgbClr val="D9D9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3"/>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21" name="Google Shape;21;p3"/>
          <p:cNvSpPr txBox="1"/>
          <p:nvPr/>
        </p:nvSpPr>
        <p:spPr>
          <a:xfrm>
            <a:off x="120700" y="6442400"/>
            <a:ext cx="5456400" cy="415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600" b="1">
                <a:latin typeface="Proxima Nova"/>
                <a:ea typeface="Proxima Nova"/>
                <a:cs typeface="Proxima Nova"/>
                <a:sym typeface="Proxima Nova"/>
              </a:rPr>
              <a:t>Project ideas</a:t>
            </a:r>
            <a:endParaRPr sz="1600" b="1" dirty="0">
              <a:latin typeface="Proxima Nova"/>
              <a:ea typeface="Proxima Nova"/>
              <a:cs typeface="Proxima Nova"/>
              <a:sym typeface="Proxima Nova"/>
            </a:endParaRPr>
          </a:p>
        </p:txBody>
      </p:sp>
      <p:sp>
        <p:nvSpPr>
          <p:cNvPr id="22" name="Google Shape;22;p3"/>
          <p:cNvSpPr txBox="1">
            <a:spLocks noGrp="1"/>
          </p:cNvSpPr>
          <p:nvPr>
            <p:ph type="sldNum" idx="12"/>
          </p:nvPr>
        </p:nvSpPr>
        <p:spPr>
          <a:xfrm>
            <a:off x="11296600" y="6442400"/>
            <a:ext cx="731600" cy="415600"/>
          </a:xfrm>
          <a:prstGeom prst="rect">
            <a:avLst/>
          </a:prstGeom>
        </p:spPr>
        <p:txBody>
          <a:bodyPr spcFirstLastPara="1" wrap="square" lIns="91425" tIns="91425" rIns="91425" bIns="91425" anchor="ctr" anchorCtr="0">
            <a:noAutofit/>
          </a:bodyPr>
          <a:lstStyle>
            <a:lvl1pPr lvl="0">
              <a:buNone/>
              <a:defRPr sz="1600"/>
            </a:lvl1pPr>
            <a:lvl2pPr lvl="1">
              <a:buNone/>
              <a:defRPr sz="1600"/>
            </a:lvl2pPr>
            <a:lvl3pPr lvl="2">
              <a:buNone/>
              <a:defRPr sz="1600"/>
            </a:lvl3pPr>
            <a:lvl4pPr lvl="3">
              <a:buNone/>
              <a:defRPr sz="1600"/>
            </a:lvl4pPr>
            <a:lvl5pPr lvl="4">
              <a:buNone/>
              <a:defRPr sz="1600"/>
            </a:lvl5pPr>
            <a:lvl6pPr lvl="5">
              <a:buNone/>
              <a:defRPr sz="1600"/>
            </a:lvl6pPr>
            <a:lvl7pPr lvl="6">
              <a:buNone/>
              <a:defRPr sz="1600"/>
            </a:lvl7pPr>
            <a:lvl8pPr lvl="7">
              <a:buNone/>
              <a:defRPr sz="1600"/>
            </a:lvl8pPr>
            <a:lvl9pPr lvl="8">
              <a:buNone/>
              <a:defRPr sz="1600"/>
            </a:lvl9pPr>
          </a:lstStyle>
          <a:p>
            <a:fld id="{00000000-1234-1234-1234-123412341234}" type="slidenum">
              <a:rPr lang="en" smtClean="0"/>
              <a:pPr/>
              <a:t>‹#›</a:t>
            </a:fld>
            <a:endParaRPr lang="en"/>
          </a:p>
        </p:txBody>
      </p:sp>
      <p:sp>
        <p:nvSpPr>
          <p:cNvPr id="23" name="Google Shape;23;p3"/>
          <p:cNvSpPr txBox="1"/>
          <p:nvPr/>
        </p:nvSpPr>
        <p:spPr>
          <a:xfrm>
            <a:off x="6724700" y="6442400"/>
            <a:ext cx="4718800" cy="4156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endParaRPr sz="1600" b="1" dirty="0">
              <a:latin typeface="Proxima Nova"/>
              <a:ea typeface="Proxima Nova"/>
              <a:cs typeface="Proxima Nova"/>
              <a:sym typeface="Proxima Nova"/>
            </a:endParaRPr>
          </a:p>
        </p:txBody>
      </p:sp>
      <p:pic>
        <p:nvPicPr>
          <p:cNvPr id="24" name="Google Shape;24;p3"/>
          <p:cNvPicPr preferRelativeResize="0"/>
          <p:nvPr/>
        </p:nvPicPr>
        <p:blipFill>
          <a:blip r:embed="rId2">
            <a:alphaModFix/>
          </a:blip>
          <a:stretch>
            <a:fillRect/>
          </a:stretch>
        </p:blipFill>
        <p:spPr>
          <a:xfrm>
            <a:off x="5941584" y="6442400"/>
            <a:ext cx="418640" cy="415600"/>
          </a:xfrm>
          <a:prstGeom prst="rect">
            <a:avLst/>
          </a:prstGeom>
          <a:noFill/>
          <a:ln>
            <a:noFill/>
          </a:ln>
        </p:spPr>
      </p:pic>
    </p:spTree>
    <p:extLst>
      <p:ext uri="{BB962C8B-B14F-4D97-AF65-F5344CB8AC3E}">
        <p14:creationId xmlns:p14="http://schemas.microsoft.com/office/powerpoint/2010/main" val="122023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89AFCF-498C-4A11-8558-9D5E86ED88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31AC60-A9BE-42A1-81E4-1A5D65F51F70}"/>
              </a:ext>
            </a:extLst>
          </p:cNvPr>
          <p:cNvSpPr>
            <a:spLocks noGrp="1"/>
          </p:cNvSpPr>
          <p:nvPr>
            <p:ph idx="1"/>
          </p:nvPr>
        </p:nvSpPr>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3192805-2FAB-4B90-ACF4-201FDC9022F1}"/>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5" name="页脚占位符 4">
            <a:extLst>
              <a:ext uri="{FF2B5EF4-FFF2-40B4-BE49-F238E27FC236}">
                <a16:creationId xmlns:a16="http://schemas.microsoft.com/office/drawing/2014/main" id="{0B74678D-D586-4C83-AD97-C24290B4FA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B46AB5-A273-4B43-B8BC-6B02D2661D91}"/>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4273336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2B6C9-A980-4C45-A8F6-9351CAB9702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BFE6C27-494B-4933-9705-7C1F276F0B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7F8B29A-FF0D-4236-A892-A71ED21E4B3C}"/>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5" name="页脚占位符 4">
            <a:extLst>
              <a:ext uri="{FF2B5EF4-FFF2-40B4-BE49-F238E27FC236}">
                <a16:creationId xmlns:a16="http://schemas.microsoft.com/office/drawing/2014/main" id="{E204880D-E8A2-4256-B1A0-95B4394C04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A51D09-7A1A-4ACC-8596-95A270D4FF7C}"/>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407649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05B02-A605-4B73-BAD2-5DC782E011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DB7C8F8-2746-45FE-9549-A030FF118F3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A07FCB4-9494-45B5-B03A-90037D62331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8FF1F27-94F5-47FD-9A75-BE576D8FB556}"/>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6" name="页脚占位符 5">
            <a:extLst>
              <a:ext uri="{FF2B5EF4-FFF2-40B4-BE49-F238E27FC236}">
                <a16:creationId xmlns:a16="http://schemas.microsoft.com/office/drawing/2014/main" id="{0D51DE4C-B64D-4054-A906-BA275E71B7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9D367D-A230-41C0-AE9F-450974F9CD7E}"/>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2372203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EA89B-CE1A-4B85-860D-7DF0AF4C8C0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FFC32DC-8E8A-4D5C-BDBA-C6CC889EB9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A41EC53-13D1-4214-A6B4-E30ADA169F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91EF90-23CA-4A0C-990E-E60B42001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B1A330B-9A30-4602-9773-BAA003E332D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9C5AA6E-DEEF-4583-882E-0C97327E618A}"/>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8" name="页脚占位符 7">
            <a:extLst>
              <a:ext uri="{FF2B5EF4-FFF2-40B4-BE49-F238E27FC236}">
                <a16:creationId xmlns:a16="http://schemas.microsoft.com/office/drawing/2014/main" id="{C70933A4-7675-4938-80AD-BE4E39046B4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CE2DCED-35F6-4A37-A114-4938AD3AE961}"/>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3413033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934CB4-C527-4AC1-AD02-B84F4A84A76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3949621-891F-45A1-844C-DA47DBFF8860}"/>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4" name="页脚占位符 3">
            <a:extLst>
              <a:ext uri="{FF2B5EF4-FFF2-40B4-BE49-F238E27FC236}">
                <a16:creationId xmlns:a16="http://schemas.microsoft.com/office/drawing/2014/main" id="{58640402-0E74-425A-B2C6-77C848810B3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4DB3D5-B57A-4BE3-B94D-40017B1C1991}"/>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143763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F321DF6-171E-4032-8559-238845685C90}"/>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3" name="页脚占位符 2">
            <a:extLst>
              <a:ext uri="{FF2B5EF4-FFF2-40B4-BE49-F238E27FC236}">
                <a16:creationId xmlns:a16="http://schemas.microsoft.com/office/drawing/2014/main" id="{1546C3E1-4137-426E-8046-D468B7C8092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E4B3573-4166-4F03-BB60-550D0B2A3513}"/>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273411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8FE5C-DCEB-4C76-8677-C3AA88E7D8A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18D41B5-FB11-46FC-A9A4-69BBDE065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F823D26-6E02-412B-AD40-AA01CA7DC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284CF4-C7F8-43C5-B151-D597EFA18D30}"/>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6" name="页脚占位符 5">
            <a:extLst>
              <a:ext uri="{FF2B5EF4-FFF2-40B4-BE49-F238E27FC236}">
                <a16:creationId xmlns:a16="http://schemas.microsoft.com/office/drawing/2014/main" id="{3DD4ACF1-6046-4CF1-92F4-33E7EA08F2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E674D3-EB02-4B7D-ABEA-5BF94CF76A6F}"/>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366827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0DE63-B8EB-4B72-BBB7-131E16D52A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964A521-E546-448A-A1AC-BC2039ECA4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F39607-20DB-41D6-B8A8-EC00758CB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8EA498-B133-4213-9CDA-8B77F7CF1F86}"/>
              </a:ext>
            </a:extLst>
          </p:cNvPr>
          <p:cNvSpPr>
            <a:spLocks noGrp="1"/>
          </p:cNvSpPr>
          <p:nvPr>
            <p:ph type="dt" sz="half" idx="10"/>
          </p:nvPr>
        </p:nvSpPr>
        <p:spPr/>
        <p:txBody>
          <a:bodyPr/>
          <a:lstStyle/>
          <a:p>
            <a:fld id="{2F411A7A-AB5A-4146-808D-B9ED84AB97A7}" type="datetimeFigureOut">
              <a:rPr lang="zh-CN" altLang="en-US" smtClean="0"/>
              <a:t>2020/8/1</a:t>
            </a:fld>
            <a:endParaRPr lang="zh-CN" altLang="en-US"/>
          </a:p>
        </p:txBody>
      </p:sp>
      <p:sp>
        <p:nvSpPr>
          <p:cNvPr id="6" name="页脚占位符 5">
            <a:extLst>
              <a:ext uri="{FF2B5EF4-FFF2-40B4-BE49-F238E27FC236}">
                <a16:creationId xmlns:a16="http://schemas.microsoft.com/office/drawing/2014/main" id="{0701A629-606B-4030-8C1D-49B8803520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FCA4D4-DC14-44DE-B57D-2CC1DECB4C2D}"/>
              </a:ext>
            </a:extLst>
          </p:cNvPr>
          <p:cNvSpPr>
            <a:spLocks noGrp="1"/>
          </p:cNvSpPr>
          <p:nvPr>
            <p:ph type="sldNum" sz="quarter" idx="12"/>
          </p:nvPr>
        </p:nvSpPr>
        <p:spPr/>
        <p:txBody>
          <a:body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370372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615A17B-6B05-440F-9E7A-80C692E35E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1178F7C-2BD3-463E-AAB1-D747E8F06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DD50FC-5584-4AAE-B3C0-1E2EE2C22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11A7A-AB5A-4146-808D-B9ED84AB97A7}" type="datetimeFigureOut">
              <a:rPr lang="zh-CN" altLang="en-US" smtClean="0"/>
              <a:t>2020/8/1</a:t>
            </a:fld>
            <a:endParaRPr lang="zh-CN" altLang="en-US"/>
          </a:p>
        </p:txBody>
      </p:sp>
      <p:sp>
        <p:nvSpPr>
          <p:cNvPr id="5" name="页脚占位符 4">
            <a:extLst>
              <a:ext uri="{FF2B5EF4-FFF2-40B4-BE49-F238E27FC236}">
                <a16:creationId xmlns:a16="http://schemas.microsoft.com/office/drawing/2014/main" id="{C5257FEB-B184-480A-A38B-1D9E43E21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36B429E-3634-4E9B-B35A-A8112947B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13395D-EAFE-46FA-B348-84263D85B57F}" type="slidenum">
              <a:rPr lang="zh-CN" altLang="en-US" smtClean="0"/>
              <a:t>‹#›</a:t>
            </a:fld>
            <a:endParaRPr lang="zh-CN" altLang="en-US"/>
          </a:p>
        </p:txBody>
      </p:sp>
    </p:spTree>
    <p:extLst>
      <p:ext uri="{BB962C8B-B14F-4D97-AF65-F5344CB8AC3E}">
        <p14:creationId xmlns:p14="http://schemas.microsoft.com/office/powerpoint/2010/main" val="342012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rontiersin.org/articles/10.3389/fpsyg.2017.01551/ful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pnas.org/content/116/43/21854.short" TargetMode="External"/><Relationship Id="rId5" Type="http://schemas.openxmlformats.org/officeDocument/2006/relationships/hyperlink" Target="https://www.nature.com/articles/s41593-019-0392-5" TargetMode="External"/><Relationship Id="rId4" Type="http://schemas.openxmlformats.org/officeDocument/2006/relationships/hyperlink" Target="http://papers.nips.cc/paper/9441-brain-like-object-recognition-with-high-performing-shallow-recurrent-ann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olivalab.mit.edu/dataset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A2B361C-6BA8-4A12-90A3-E07283C8A0A0}"/>
              </a:ext>
            </a:extLst>
          </p:cNvPr>
          <p:cNvSpPr>
            <a:spLocks noGrp="1"/>
          </p:cNvSpPr>
          <p:nvPr>
            <p:ph type="ctrTitle"/>
          </p:nvPr>
        </p:nvSpPr>
        <p:spPr/>
        <p:txBody>
          <a:bodyPr>
            <a:normAutofit/>
          </a:bodyPr>
          <a:lstStyle/>
          <a:p>
            <a:r>
              <a:rPr lang="en-US" altLang="zh-CN" sz="4400" dirty="0"/>
              <a:t>Using the representational framework to characterize top-down feedback</a:t>
            </a:r>
            <a:endParaRPr lang="zh-CN" altLang="en-US" sz="4400" dirty="0"/>
          </a:p>
        </p:txBody>
      </p:sp>
      <p:sp>
        <p:nvSpPr>
          <p:cNvPr id="9" name="副标题 8">
            <a:extLst>
              <a:ext uri="{FF2B5EF4-FFF2-40B4-BE49-F238E27FC236}">
                <a16:creationId xmlns:a16="http://schemas.microsoft.com/office/drawing/2014/main" id="{9B6DF538-EA43-4117-8F51-8BB941115EF9}"/>
              </a:ext>
            </a:extLst>
          </p:cNvPr>
          <p:cNvSpPr>
            <a:spLocks noGrp="1"/>
          </p:cNvSpPr>
          <p:nvPr>
            <p:ph type="subTitle" idx="1"/>
          </p:nvPr>
        </p:nvSpPr>
        <p:spPr>
          <a:xfrm>
            <a:off x="1524000" y="5231711"/>
            <a:ext cx="9144000" cy="1007852"/>
          </a:xfrm>
        </p:spPr>
        <p:txBody>
          <a:bodyPr>
            <a:normAutofit fontScale="92500" lnSpcReduction="20000"/>
          </a:bodyPr>
          <a:lstStyle/>
          <a:p>
            <a:endParaRPr lang="en-US" altLang="zh-CN" sz="1800" dirty="0"/>
          </a:p>
          <a:p>
            <a:pPr>
              <a:lnSpc>
                <a:spcPct val="100000"/>
              </a:lnSpc>
            </a:pPr>
            <a:r>
              <a:rPr lang="en-US" altLang="zh-CN" sz="1800" dirty="0"/>
              <a:t>Project Members:  </a:t>
            </a:r>
            <a:r>
              <a:rPr lang="en-US" altLang="zh-CN" sz="1800" dirty="0" err="1"/>
              <a:t>Zhukaixing</a:t>
            </a:r>
            <a:r>
              <a:rPr lang="en-US" altLang="zh-CN" sz="1800" dirty="0"/>
              <a:t> Li; </a:t>
            </a:r>
            <a:r>
              <a:rPr lang="en-US" altLang="zh-CN" sz="1800" dirty="0" err="1"/>
              <a:t>Danting</a:t>
            </a:r>
            <a:r>
              <a:rPr lang="en-US" altLang="zh-CN" sz="1800" dirty="0"/>
              <a:t> Meng; Huadong Xiong; </a:t>
            </a:r>
            <a:r>
              <a:rPr lang="en-US" altLang="zh-CN" sz="1800" dirty="0" err="1"/>
              <a:t>Ziang</a:t>
            </a:r>
            <a:r>
              <a:rPr lang="en-US" altLang="zh-CN" sz="1800" dirty="0"/>
              <a:t> Yu.</a:t>
            </a:r>
          </a:p>
          <a:p>
            <a:pPr>
              <a:lnSpc>
                <a:spcPct val="100000"/>
              </a:lnSpc>
            </a:pPr>
            <a:r>
              <a:rPr lang="en-US" altLang="zh-CN" sz="1800" dirty="0"/>
              <a:t>Mentor: Laure </a:t>
            </a:r>
            <a:r>
              <a:rPr lang="en-US" altLang="zh-CN" sz="1800" dirty="0" err="1"/>
              <a:t>Busse</a:t>
            </a:r>
            <a:endParaRPr lang="en-US" altLang="zh-CN" sz="1800" dirty="0"/>
          </a:p>
        </p:txBody>
      </p:sp>
    </p:spTree>
    <p:extLst>
      <p:ext uri="{BB962C8B-B14F-4D97-AF65-F5344CB8AC3E}">
        <p14:creationId xmlns:p14="http://schemas.microsoft.com/office/powerpoint/2010/main" val="3107682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CC9A1-CB69-48E2-9A2D-2EE7A057B694}"/>
              </a:ext>
            </a:extLst>
          </p:cNvPr>
          <p:cNvSpPr>
            <a:spLocks noGrp="1"/>
          </p:cNvSpPr>
          <p:nvPr>
            <p:ph type="title"/>
          </p:nvPr>
        </p:nvSpPr>
        <p:spPr/>
        <p:txBody>
          <a:bodyPr/>
          <a:lstStyle/>
          <a:p>
            <a:r>
              <a:rPr lang="en-US" altLang="zh-CN" dirty="0"/>
              <a:t>1. Compare RDM between pretrained neural network and human </a:t>
            </a:r>
            <a:endParaRPr lang="zh-CN" altLang="en-US" dirty="0"/>
          </a:p>
        </p:txBody>
      </p:sp>
      <p:sp>
        <p:nvSpPr>
          <p:cNvPr id="3" name="内容占位符 2">
            <a:extLst>
              <a:ext uri="{FF2B5EF4-FFF2-40B4-BE49-F238E27FC236}">
                <a16:creationId xmlns:a16="http://schemas.microsoft.com/office/drawing/2014/main" id="{E09131C6-9740-46C0-8A44-7446C175D581}"/>
              </a:ext>
            </a:extLst>
          </p:cNvPr>
          <p:cNvSpPr>
            <a:spLocks noGrp="1"/>
          </p:cNvSpPr>
          <p:nvPr>
            <p:ph idx="1"/>
          </p:nvPr>
        </p:nvSpPr>
        <p:spPr/>
        <p:txBody>
          <a:bodyPr/>
          <a:lstStyle/>
          <a:p>
            <a:r>
              <a:rPr lang="en-US" altLang="zh-CN" dirty="0"/>
              <a:t>Compare </a:t>
            </a:r>
            <a:r>
              <a:rPr lang="en-US" altLang="zh-CN" sz="2400" dirty="0"/>
              <a:t>neural network</a:t>
            </a:r>
            <a:r>
              <a:rPr lang="en-US" altLang="zh-CN" dirty="0"/>
              <a:t> and brain in terms of behavior and activity dynamics in representational level</a:t>
            </a:r>
            <a:r>
              <a:rPr lang="en-US" altLang="zh-CN" sz="1600" dirty="0"/>
              <a:t>(</a:t>
            </a:r>
            <a:r>
              <a:rPr lang="en-US" altLang="zh-CN" sz="1600" dirty="0" err="1"/>
              <a:t>Khaligh-Razavi</a:t>
            </a:r>
            <a:r>
              <a:rPr lang="en-US" altLang="zh-CN" sz="1600" dirty="0"/>
              <a:t> &amp; Kriegeskorte 2014,</a:t>
            </a:r>
            <a:r>
              <a:rPr lang="zh-CN" altLang="en-US" sz="1600" dirty="0"/>
              <a:t> </a:t>
            </a:r>
            <a:r>
              <a:rPr lang="en-US" altLang="zh-CN" sz="1600" dirty="0"/>
              <a:t>Kriegeskorte 2015)</a:t>
            </a:r>
            <a:r>
              <a:rPr lang="en-US" altLang="zh-CN" sz="1800" dirty="0"/>
              <a:t>:</a:t>
            </a:r>
          </a:p>
          <a:p>
            <a:pPr lvl="1"/>
            <a:r>
              <a:rPr lang="en-US" altLang="zh-CN" sz="1800" dirty="0"/>
              <a:t>Use pretrained neural network(ResNet-18, VGG, SSD) to perform the same task as in human fMRI data.</a:t>
            </a:r>
          </a:p>
          <a:p>
            <a:pPr lvl="1"/>
            <a:r>
              <a:rPr lang="en-US" altLang="zh-CN" sz="1800" dirty="0"/>
              <a:t>Compare representation dissimilarity matrix in different layers and performance.</a:t>
            </a:r>
          </a:p>
          <a:p>
            <a:r>
              <a:rPr lang="en-US" altLang="zh-CN" sz="2200" dirty="0"/>
              <a:t>Goal:</a:t>
            </a:r>
          </a:p>
          <a:p>
            <a:pPr lvl="1"/>
            <a:r>
              <a:rPr lang="en-US" altLang="zh-CN" sz="1800" dirty="0"/>
              <a:t>Get familiar with neural network and data analysis.</a:t>
            </a:r>
          </a:p>
          <a:p>
            <a:pPr lvl="1"/>
            <a:endParaRPr lang="en-US" altLang="zh-CN" sz="1800" dirty="0"/>
          </a:p>
          <a:p>
            <a:pPr lvl="1"/>
            <a:endParaRPr lang="en-US" altLang="zh-CN" sz="1200" dirty="0"/>
          </a:p>
          <a:p>
            <a:endParaRPr lang="zh-CN" altLang="en-US" dirty="0"/>
          </a:p>
        </p:txBody>
      </p:sp>
    </p:spTree>
    <p:extLst>
      <p:ext uri="{BB962C8B-B14F-4D97-AF65-F5344CB8AC3E}">
        <p14:creationId xmlns:p14="http://schemas.microsoft.com/office/powerpoint/2010/main" val="83204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D96D9-F28F-4322-B6E8-D17ADBCE147C}"/>
              </a:ext>
            </a:extLst>
          </p:cNvPr>
          <p:cNvSpPr>
            <a:spLocks noGrp="1"/>
          </p:cNvSpPr>
          <p:nvPr>
            <p:ph type="title"/>
          </p:nvPr>
        </p:nvSpPr>
        <p:spPr/>
        <p:txBody>
          <a:bodyPr/>
          <a:lstStyle/>
          <a:p>
            <a:r>
              <a:rPr lang="en-US" altLang="zh-CN" sz="4400" dirty="0"/>
              <a:t>Kay/Gallant Dataset</a:t>
            </a:r>
            <a:endParaRPr lang="zh-CN" altLang="en-US" dirty="0"/>
          </a:p>
        </p:txBody>
      </p:sp>
      <p:sp>
        <p:nvSpPr>
          <p:cNvPr id="3" name="内容占位符 2">
            <a:extLst>
              <a:ext uri="{FF2B5EF4-FFF2-40B4-BE49-F238E27FC236}">
                <a16:creationId xmlns:a16="http://schemas.microsoft.com/office/drawing/2014/main" id="{8601EE31-D938-4A4B-AB70-478ED62600B6}"/>
              </a:ext>
            </a:extLst>
          </p:cNvPr>
          <p:cNvSpPr>
            <a:spLocks noGrp="1"/>
          </p:cNvSpPr>
          <p:nvPr>
            <p:ph idx="1"/>
          </p:nvPr>
        </p:nvSpPr>
        <p:spPr>
          <a:xfrm>
            <a:off x="455645" y="1797633"/>
            <a:ext cx="7979228" cy="4695242"/>
          </a:xfrm>
        </p:spPr>
        <p:txBody>
          <a:bodyPr>
            <a:normAutofit/>
          </a:bodyPr>
          <a:lstStyle/>
          <a:p>
            <a:r>
              <a:rPr lang="en-US" altLang="zh-CN" sz="2400" dirty="0"/>
              <a:t>Dataset: Kay/Gallant [middle right]</a:t>
            </a:r>
          </a:p>
          <a:p>
            <a:pPr lvl="1"/>
            <a:r>
              <a:rPr lang="en-US" altLang="zh-CN" sz="1600" dirty="0"/>
              <a:t>Subjects passively watch the stimuli in fMRI scanner.</a:t>
            </a:r>
          </a:p>
          <a:p>
            <a:pPr lvl="1"/>
            <a:r>
              <a:rPr lang="en-US" altLang="zh-CN" sz="1600" dirty="0"/>
              <a:t>We labeled the stimuli into 4 categories by hand: animate-animals, animate-human, inanimate-artificial, inanimate-natural (</a:t>
            </a:r>
            <a:r>
              <a:rPr lang="en-US" altLang="zh-CN" sz="1600" dirty="0" err="1"/>
              <a:t>Khaligh-Razavi</a:t>
            </a:r>
            <a:r>
              <a:rPr lang="en-US" altLang="zh-CN" sz="1600" dirty="0"/>
              <a:t> &amp; Kriegeskorte 2014). </a:t>
            </a:r>
          </a:p>
          <a:p>
            <a:pPr lvl="1"/>
            <a:r>
              <a:rPr lang="en-US" altLang="zh-CN" sz="1600" dirty="0"/>
              <a:t>We assume all stimuli in the same category elicit a prototypical response pattern, which implies small dissimilarities between within-category representations.</a:t>
            </a:r>
          </a:p>
          <a:p>
            <a:pPr lvl="1"/>
            <a:r>
              <a:rPr lang="en-US" altLang="zh-CN" sz="1600" dirty="0"/>
              <a:t>We believe stimuli may be clustered in representational geometer according the semantic meaning.</a:t>
            </a:r>
          </a:p>
        </p:txBody>
      </p:sp>
      <p:pic>
        <p:nvPicPr>
          <p:cNvPr id="20486" name="Picture 6">
            <a:extLst>
              <a:ext uri="{FF2B5EF4-FFF2-40B4-BE49-F238E27FC236}">
                <a16:creationId xmlns:a16="http://schemas.microsoft.com/office/drawing/2014/main" id="{67118A32-95FE-49FF-B8B2-E851A5D82A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9" r="48586" b="4321"/>
          <a:stretch/>
        </p:blipFill>
        <p:spPr bwMode="auto">
          <a:xfrm>
            <a:off x="8350897" y="-65880"/>
            <a:ext cx="3841103" cy="38914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FC11268-BB34-40AD-AD29-9D38034638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935" t="1014" b="5154"/>
          <a:stretch/>
        </p:blipFill>
        <p:spPr bwMode="auto">
          <a:xfrm>
            <a:off x="8283882" y="3825552"/>
            <a:ext cx="3841103" cy="381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5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F2820-CDA7-47C9-8166-E96871D00EEC}"/>
              </a:ext>
            </a:extLst>
          </p:cNvPr>
          <p:cNvSpPr>
            <a:spLocks noGrp="1"/>
          </p:cNvSpPr>
          <p:nvPr>
            <p:ph type="title"/>
          </p:nvPr>
        </p:nvSpPr>
        <p:spPr/>
        <p:txBody>
          <a:bodyPr/>
          <a:lstStyle/>
          <a:p>
            <a:r>
              <a:rPr lang="en-US" altLang="zh-CN" dirty="0"/>
              <a:t>Compute representation dissimilarity matrix</a:t>
            </a:r>
            <a:endParaRPr lang="zh-CN" altLang="en-US" dirty="0"/>
          </a:p>
        </p:txBody>
      </p:sp>
      <p:sp>
        <p:nvSpPr>
          <p:cNvPr id="3" name="内容占位符 2">
            <a:extLst>
              <a:ext uri="{FF2B5EF4-FFF2-40B4-BE49-F238E27FC236}">
                <a16:creationId xmlns:a16="http://schemas.microsoft.com/office/drawing/2014/main" id="{53B84295-E7BD-4243-AF3A-83BC6F591835}"/>
              </a:ext>
            </a:extLst>
          </p:cNvPr>
          <p:cNvSpPr>
            <a:spLocks noGrp="1"/>
          </p:cNvSpPr>
          <p:nvPr>
            <p:ph idx="1"/>
          </p:nvPr>
        </p:nvSpPr>
        <p:spPr>
          <a:xfrm>
            <a:off x="838200" y="1825624"/>
            <a:ext cx="10515600" cy="4761787"/>
          </a:xfrm>
        </p:spPr>
        <p:txBody>
          <a:bodyPr>
            <a:normAutofit lnSpcReduction="10000"/>
          </a:bodyPr>
          <a:lstStyle/>
          <a:p>
            <a:r>
              <a:rPr lang="en-US" altLang="zh-CN" sz="2000" dirty="0"/>
              <a:t>Euclidean distance precisely defines the discriminability of a pair of stimuli.</a:t>
            </a:r>
          </a:p>
          <a:p>
            <a:r>
              <a:rPr lang="en-US" altLang="zh-CN" sz="2000" dirty="0"/>
              <a:t>Linear: this is a biologically plausible computation for a single neuron, the information a downstream neuron might extract from a neural population.</a:t>
            </a:r>
          </a:p>
          <a:p>
            <a:r>
              <a:rPr lang="en-US" altLang="zh-CN" sz="2000" dirty="0"/>
              <a:t>Nonlinear: the information in this brain area (even can’t decoded by brain).</a:t>
            </a:r>
          </a:p>
          <a:p>
            <a:r>
              <a:rPr lang="en-US" altLang="zh-CN" sz="2000" dirty="0"/>
              <a:t>Representational geometry reflects how differently the stimuli are encoded.</a:t>
            </a:r>
          </a:p>
          <a:p>
            <a:pPr lvl="1"/>
            <a:r>
              <a:rPr lang="en-US" altLang="zh-CN" sz="1600" dirty="0"/>
              <a:t>Given limited neurons, more information vs more robust coding:</a:t>
            </a:r>
          </a:p>
          <a:p>
            <a:pPr lvl="1"/>
            <a:r>
              <a:rPr lang="en-US" altLang="zh-CN" sz="1600" dirty="0"/>
              <a:t>If you want more information, the coding scheme shouldn’t have gradient, is high-dimensional, not smooth and not differentiable, and requires less cells (grandmother cells).  </a:t>
            </a:r>
          </a:p>
          <a:p>
            <a:pPr lvl="1"/>
            <a:r>
              <a:rPr lang="en-US" altLang="zh-CN" sz="1600" dirty="0"/>
              <a:t>If you want more robust coding, the coding scheme should have gradient, is low-dimensional, smooth and differentiable, but requires much more cells (population coding).</a:t>
            </a:r>
            <a:endParaRPr lang="zh-CN" altLang="en-US" sz="1600" dirty="0"/>
          </a:p>
          <a:p>
            <a:endParaRPr lang="en-US" altLang="zh-CN" sz="2000" dirty="0"/>
          </a:p>
        </p:txBody>
      </p:sp>
    </p:spTree>
    <p:extLst>
      <p:ext uri="{BB962C8B-B14F-4D97-AF65-F5344CB8AC3E}">
        <p14:creationId xmlns:p14="http://schemas.microsoft.com/office/powerpoint/2010/main" val="175004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E134B549-FD88-4FA1-BB1D-88B538A758C6}"/>
              </a:ext>
            </a:extLst>
          </p:cNvPr>
          <p:cNvGrpSpPr/>
          <p:nvPr/>
        </p:nvGrpSpPr>
        <p:grpSpPr>
          <a:xfrm>
            <a:off x="9856305" y="1778588"/>
            <a:ext cx="2003072" cy="407312"/>
            <a:chOff x="6099057" y="2507068"/>
            <a:chExt cx="3857408" cy="404425"/>
          </a:xfrm>
        </p:grpSpPr>
        <p:sp>
          <p:nvSpPr>
            <p:cNvPr id="34" name="文本框 33">
              <a:extLst>
                <a:ext uri="{FF2B5EF4-FFF2-40B4-BE49-F238E27FC236}">
                  <a16:creationId xmlns:a16="http://schemas.microsoft.com/office/drawing/2014/main" id="{6142B4FC-1D30-4738-8BA4-B182B2343903}"/>
                </a:ext>
              </a:extLst>
            </p:cNvPr>
            <p:cNvSpPr txBox="1"/>
            <p:nvPr/>
          </p:nvSpPr>
          <p:spPr>
            <a:xfrm>
              <a:off x="6099057"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natural</a:t>
              </a:r>
            </a:p>
          </p:txBody>
        </p:sp>
        <p:sp>
          <p:nvSpPr>
            <p:cNvPr id="36" name="文本框 35">
              <a:extLst>
                <a:ext uri="{FF2B5EF4-FFF2-40B4-BE49-F238E27FC236}">
                  <a16:creationId xmlns:a16="http://schemas.microsoft.com/office/drawing/2014/main" id="{F500C128-1EFE-4FA4-BB6A-706074A4089F}"/>
                </a:ext>
              </a:extLst>
            </p:cNvPr>
            <p:cNvSpPr txBox="1"/>
            <p:nvPr/>
          </p:nvSpPr>
          <p:spPr>
            <a:xfrm>
              <a:off x="7049736"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artificial</a:t>
              </a:r>
            </a:p>
          </p:txBody>
        </p:sp>
        <p:sp>
          <p:nvSpPr>
            <p:cNvPr id="39" name="文本框 38">
              <a:extLst>
                <a:ext uri="{FF2B5EF4-FFF2-40B4-BE49-F238E27FC236}">
                  <a16:creationId xmlns:a16="http://schemas.microsoft.com/office/drawing/2014/main" id="{934D2FD3-D24D-45F1-8930-1A3194201566}"/>
                </a:ext>
              </a:extLst>
            </p:cNvPr>
            <p:cNvSpPr txBox="1"/>
            <p:nvPr/>
          </p:nvSpPr>
          <p:spPr>
            <a:xfrm>
              <a:off x="8000415" y="2507071"/>
              <a:ext cx="1005367"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animals</a:t>
              </a:r>
            </a:p>
          </p:txBody>
        </p:sp>
        <p:sp>
          <p:nvSpPr>
            <p:cNvPr id="42" name="文本框 41">
              <a:extLst>
                <a:ext uri="{FF2B5EF4-FFF2-40B4-BE49-F238E27FC236}">
                  <a16:creationId xmlns:a16="http://schemas.microsoft.com/office/drawing/2014/main" id="{325D798E-B066-4A62-8D76-3099BAD23339}"/>
                </a:ext>
              </a:extLst>
            </p:cNvPr>
            <p:cNvSpPr txBox="1"/>
            <p:nvPr/>
          </p:nvSpPr>
          <p:spPr>
            <a:xfrm>
              <a:off x="8930096" y="2507071"/>
              <a:ext cx="1026369"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human</a:t>
              </a:r>
              <a:endParaRPr lang="zh-CN" altLang="en-US" sz="800" dirty="0"/>
            </a:p>
          </p:txBody>
        </p:sp>
      </p:grpSp>
      <p:grpSp>
        <p:nvGrpSpPr>
          <p:cNvPr id="26" name="组合 25">
            <a:extLst>
              <a:ext uri="{FF2B5EF4-FFF2-40B4-BE49-F238E27FC236}">
                <a16:creationId xmlns:a16="http://schemas.microsoft.com/office/drawing/2014/main" id="{8B134B54-0AAA-44D4-A008-7FC4F07B9306}"/>
              </a:ext>
            </a:extLst>
          </p:cNvPr>
          <p:cNvGrpSpPr/>
          <p:nvPr/>
        </p:nvGrpSpPr>
        <p:grpSpPr>
          <a:xfrm>
            <a:off x="7836471" y="1771500"/>
            <a:ext cx="2003072" cy="407312"/>
            <a:chOff x="6099057" y="2507068"/>
            <a:chExt cx="3857408" cy="404425"/>
          </a:xfrm>
        </p:grpSpPr>
        <p:sp>
          <p:nvSpPr>
            <p:cNvPr id="27" name="文本框 26">
              <a:extLst>
                <a:ext uri="{FF2B5EF4-FFF2-40B4-BE49-F238E27FC236}">
                  <a16:creationId xmlns:a16="http://schemas.microsoft.com/office/drawing/2014/main" id="{3EB64006-72D6-402A-B301-C8E704001D55}"/>
                </a:ext>
              </a:extLst>
            </p:cNvPr>
            <p:cNvSpPr txBox="1"/>
            <p:nvPr/>
          </p:nvSpPr>
          <p:spPr>
            <a:xfrm>
              <a:off x="6099057"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natural</a:t>
              </a:r>
            </a:p>
          </p:txBody>
        </p:sp>
        <p:sp>
          <p:nvSpPr>
            <p:cNvPr id="28" name="文本框 27">
              <a:extLst>
                <a:ext uri="{FF2B5EF4-FFF2-40B4-BE49-F238E27FC236}">
                  <a16:creationId xmlns:a16="http://schemas.microsoft.com/office/drawing/2014/main" id="{2F96506B-1F1B-4F30-9A91-2B4C0EEAB1EA}"/>
                </a:ext>
              </a:extLst>
            </p:cNvPr>
            <p:cNvSpPr txBox="1"/>
            <p:nvPr/>
          </p:nvSpPr>
          <p:spPr>
            <a:xfrm>
              <a:off x="7049736"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artificial</a:t>
              </a:r>
            </a:p>
          </p:txBody>
        </p:sp>
        <p:sp>
          <p:nvSpPr>
            <p:cNvPr id="29" name="文本框 28">
              <a:extLst>
                <a:ext uri="{FF2B5EF4-FFF2-40B4-BE49-F238E27FC236}">
                  <a16:creationId xmlns:a16="http://schemas.microsoft.com/office/drawing/2014/main" id="{DB600E0F-266A-44BA-BFD7-F37EFE9470DB}"/>
                </a:ext>
              </a:extLst>
            </p:cNvPr>
            <p:cNvSpPr txBox="1"/>
            <p:nvPr/>
          </p:nvSpPr>
          <p:spPr>
            <a:xfrm>
              <a:off x="8000415" y="2507071"/>
              <a:ext cx="1005367"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animals</a:t>
              </a:r>
            </a:p>
          </p:txBody>
        </p:sp>
        <p:sp>
          <p:nvSpPr>
            <p:cNvPr id="30" name="文本框 29">
              <a:extLst>
                <a:ext uri="{FF2B5EF4-FFF2-40B4-BE49-F238E27FC236}">
                  <a16:creationId xmlns:a16="http://schemas.microsoft.com/office/drawing/2014/main" id="{7B27D2DA-B116-4FC7-AA15-1A47C4ECD7FB}"/>
                </a:ext>
              </a:extLst>
            </p:cNvPr>
            <p:cNvSpPr txBox="1"/>
            <p:nvPr/>
          </p:nvSpPr>
          <p:spPr>
            <a:xfrm>
              <a:off x="8930096" y="2507071"/>
              <a:ext cx="1026369"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human</a:t>
              </a:r>
              <a:endParaRPr lang="zh-CN" altLang="en-US" sz="800" dirty="0"/>
            </a:p>
          </p:txBody>
        </p:sp>
      </p:grpSp>
      <p:pic>
        <p:nvPicPr>
          <p:cNvPr id="43" name="Picture 2">
            <a:extLst>
              <a:ext uri="{FF2B5EF4-FFF2-40B4-BE49-F238E27FC236}">
                <a16:creationId xmlns:a16="http://schemas.microsoft.com/office/drawing/2014/main" id="{24F5A5B2-AE16-4A91-8238-C7D0538397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6" t="1344"/>
          <a:stretch/>
        </p:blipFill>
        <p:spPr bwMode="auto">
          <a:xfrm>
            <a:off x="9601202" y="4833258"/>
            <a:ext cx="2702769" cy="205449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A54702E0-343B-46F8-8DA5-2AB0753D86E8}"/>
              </a:ext>
            </a:extLst>
          </p:cNvPr>
          <p:cNvSpPr>
            <a:spLocks noGrp="1"/>
          </p:cNvSpPr>
          <p:nvPr>
            <p:ph type="title"/>
          </p:nvPr>
        </p:nvSpPr>
        <p:spPr>
          <a:xfrm>
            <a:off x="93310" y="8925"/>
            <a:ext cx="6940413" cy="1204055"/>
          </a:xfrm>
        </p:spPr>
        <p:txBody>
          <a:bodyPr>
            <a:normAutofit/>
          </a:bodyPr>
          <a:lstStyle/>
          <a:p>
            <a:r>
              <a:rPr lang="en-US" altLang="zh-CN" sz="3600" dirty="0"/>
              <a:t>Compute representational dissimilarity matrix in brain</a:t>
            </a:r>
            <a:endParaRPr lang="zh-CN" altLang="en-US" sz="3600" dirty="0"/>
          </a:p>
        </p:txBody>
      </p:sp>
      <p:sp>
        <p:nvSpPr>
          <p:cNvPr id="3" name="内容占位符 2">
            <a:extLst>
              <a:ext uri="{FF2B5EF4-FFF2-40B4-BE49-F238E27FC236}">
                <a16:creationId xmlns:a16="http://schemas.microsoft.com/office/drawing/2014/main" id="{DCCE9F26-2EAC-4508-B5C8-C19C8E37A996}"/>
              </a:ext>
            </a:extLst>
          </p:cNvPr>
          <p:cNvSpPr>
            <a:spLocks noGrp="1"/>
          </p:cNvSpPr>
          <p:nvPr>
            <p:ph idx="1"/>
          </p:nvPr>
        </p:nvSpPr>
        <p:spPr>
          <a:xfrm>
            <a:off x="1" y="1300563"/>
            <a:ext cx="7353705" cy="5557438"/>
          </a:xfrm>
        </p:spPr>
        <p:txBody>
          <a:bodyPr>
            <a:normAutofit/>
          </a:bodyPr>
          <a:lstStyle/>
          <a:p>
            <a:pPr indent="-180000"/>
            <a:r>
              <a:rPr lang="en-US" altLang="zh-CN" sz="2000" dirty="0"/>
              <a:t>Representation dissimilarity matrix of</a:t>
            </a:r>
            <a:r>
              <a:rPr lang="zh-CN" altLang="en-US" sz="2000" dirty="0"/>
              <a:t> </a:t>
            </a:r>
            <a:r>
              <a:rPr lang="en-US" altLang="zh-CN" sz="2000" dirty="0"/>
              <a:t>the</a:t>
            </a:r>
            <a:r>
              <a:rPr lang="zh-CN" altLang="en-US" sz="2000" dirty="0"/>
              <a:t> </a:t>
            </a:r>
            <a:r>
              <a:rPr lang="en-US" altLang="zh-CN" sz="2000" dirty="0"/>
              <a:t>fMRI data</a:t>
            </a:r>
          </a:p>
          <a:p>
            <a:pPr lvl="1" indent="-180000"/>
            <a:r>
              <a:rPr lang="en-US" altLang="zh-CN" sz="1600" dirty="0"/>
              <a:t>A stimuli(1750) x stimuli(1750) matrix,</a:t>
            </a:r>
            <a:r>
              <a:rPr lang="zh-CN" altLang="en-US" sz="1600" dirty="0"/>
              <a:t> </a:t>
            </a:r>
            <a:r>
              <a:rPr lang="en-US" altLang="zh-CN" sz="1600" dirty="0"/>
              <a:t>stimuli are sorted by 4 categories.</a:t>
            </a:r>
          </a:p>
          <a:p>
            <a:pPr lvl="1" indent="-180000"/>
            <a:r>
              <a:rPr lang="en-US" altLang="zh-CN" sz="1600" dirty="0"/>
              <a:t>The stimuli have an almost equally long distance from each other</a:t>
            </a:r>
            <a:r>
              <a:rPr lang="en-US" altLang="zh-CN" sz="1400" dirty="0">
                <a:solidFill>
                  <a:srgbClr val="0070C0"/>
                </a:solidFill>
              </a:rPr>
              <a:t>[top&amp;middle right]</a:t>
            </a:r>
            <a:r>
              <a:rPr lang="en-US" altLang="zh-CN" sz="1600" dirty="0"/>
              <a:t>, suggesting the encoding is high-dimensional. </a:t>
            </a:r>
          </a:p>
          <a:p>
            <a:pPr lvl="1" indent="-180000"/>
            <a:r>
              <a:rPr lang="en-US" altLang="zh-CN" sz="1600" dirty="0"/>
              <a:t>The result seems plausible in V1: brain doesn’t cluster the stimuli by their semantics in early visual cortex. But there should be some clusters in V4.</a:t>
            </a:r>
          </a:p>
          <a:p>
            <a:pPr indent="-180000"/>
            <a:r>
              <a:rPr lang="en-US" altLang="zh-CN" sz="2000" dirty="0"/>
              <a:t>Why?</a:t>
            </a:r>
          </a:p>
          <a:p>
            <a:pPr lvl="1" indent="-180000"/>
            <a:r>
              <a:rPr lang="en-US" altLang="zh-CN" sz="1600" dirty="0"/>
              <a:t>We don’t have data in high-level brain areas, where the result may be different. </a:t>
            </a:r>
          </a:p>
          <a:p>
            <a:pPr lvl="1" indent="-180000"/>
            <a:r>
              <a:rPr lang="en-US" altLang="zh-CN" sz="1600" dirty="0"/>
              <a:t>Stimuli are unclear and hard to identify, thus the process may be purely perceptual. Subjects couldn't use smooth coding scheme to encode.</a:t>
            </a:r>
          </a:p>
          <a:p>
            <a:pPr lvl="1" indent="-180000"/>
            <a:r>
              <a:rPr lang="en-US" altLang="zh-CN" sz="1600" dirty="0"/>
              <a:t>The spatial activity of fMRI evoked by the stimuli in early visual cortex can’t be clustered by non-linear unsupervised method</a:t>
            </a:r>
            <a:r>
              <a:rPr lang="en-US" altLang="zh-CN" sz="1400" dirty="0">
                <a:solidFill>
                  <a:srgbClr val="0070C0"/>
                </a:solidFill>
              </a:rPr>
              <a:t>[bottom right]</a:t>
            </a:r>
            <a:r>
              <a:rPr lang="en-US" altLang="zh-CN" sz="1600" dirty="0"/>
              <a:t>.</a:t>
            </a:r>
          </a:p>
        </p:txBody>
      </p:sp>
      <p:grpSp>
        <p:nvGrpSpPr>
          <p:cNvPr id="16" name="组合 15">
            <a:extLst>
              <a:ext uri="{FF2B5EF4-FFF2-40B4-BE49-F238E27FC236}">
                <a16:creationId xmlns:a16="http://schemas.microsoft.com/office/drawing/2014/main" id="{A01D4885-7537-40C5-86FB-180F950710EA}"/>
              </a:ext>
            </a:extLst>
          </p:cNvPr>
          <p:cNvGrpSpPr/>
          <p:nvPr/>
        </p:nvGrpSpPr>
        <p:grpSpPr>
          <a:xfrm>
            <a:off x="7015061" y="120223"/>
            <a:ext cx="875656" cy="1824737"/>
            <a:chOff x="7048900" y="3715104"/>
            <a:chExt cx="1430430" cy="2099225"/>
          </a:xfrm>
        </p:grpSpPr>
        <p:sp>
          <p:nvSpPr>
            <p:cNvPr id="17" name="文本框 16">
              <a:extLst>
                <a:ext uri="{FF2B5EF4-FFF2-40B4-BE49-F238E27FC236}">
                  <a16:creationId xmlns:a16="http://schemas.microsoft.com/office/drawing/2014/main" id="{CE12B645-08EA-4CA0-B246-AD541D1ABAC4}"/>
                </a:ext>
              </a:extLst>
            </p:cNvPr>
            <p:cNvSpPr txBox="1"/>
            <p:nvPr/>
          </p:nvSpPr>
          <p:spPr>
            <a:xfrm>
              <a:off x="7452961" y="3781242"/>
              <a:ext cx="1026364" cy="310575"/>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natural</a:t>
              </a:r>
            </a:p>
          </p:txBody>
        </p:sp>
        <p:sp>
          <p:nvSpPr>
            <p:cNvPr id="18" name="文本框 17">
              <a:extLst>
                <a:ext uri="{FF2B5EF4-FFF2-40B4-BE49-F238E27FC236}">
                  <a16:creationId xmlns:a16="http://schemas.microsoft.com/office/drawing/2014/main" id="{F659F000-A6D1-4954-A853-639C323B3D25}"/>
                </a:ext>
              </a:extLst>
            </p:cNvPr>
            <p:cNvSpPr txBox="1"/>
            <p:nvPr/>
          </p:nvSpPr>
          <p:spPr>
            <a:xfrm>
              <a:off x="7452963" y="4292227"/>
              <a:ext cx="1026365" cy="36599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artificial</a:t>
              </a:r>
            </a:p>
          </p:txBody>
        </p:sp>
        <p:sp>
          <p:nvSpPr>
            <p:cNvPr id="19" name="文本框 18">
              <a:extLst>
                <a:ext uri="{FF2B5EF4-FFF2-40B4-BE49-F238E27FC236}">
                  <a16:creationId xmlns:a16="http://schemas.microsoft.com/office/drawing/2014/main" id="{3BD5DFE6-139E-4A6F-87C2-A71736C05137}"/>
                </a:ext>
              </a:extLst>
            </p:cNvPr>
            <p:cNvSpPr txBox="1"/>
            <p:nvPr/>
          </p:nvSpPr>
          <p:spPr>
            <a:xfrm>
              <a:off x="7452965" y="4879809"/>
              <a:ext cx="1026365" cy="31057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animals</a:t>
              </a:r>
            </a:p>
          </p:txBody>
        </p:sp>
        <p:sp>
          <p:nvSpPr>
            <p:cNvPr id="20" name="文本框 19">
              <a:extLst>
                <a:ext uri="{FF2B5EF4-FFF2-40B4-BE49-F238E27FC236}">
                  <a16:creationId xmlns:a16="http://schemas.microsoft.com/office/drawing/2014/main" id="{E272941F-E341-4E94-8B16-0F5727FB093A}"/>
                </a:ext>
              </a:extLst>
            </p:cNvPr>
            <p:cNvSpPr txBox="1"/>
            <p:nvPr/>
          </p:nvSpPr>
          <p:spPr>
            <a:xfrm>
              <a:off x="7452965" y="5435812"/>
              <a:ext cx="1026365" cy="31057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human</a:t>
              </a:r>
              <a:endParaRPr lang="zh-CN" altLang="en-US" sz="1050" dirty="0"/>
            </a:p>
          </p:txBody>
        </p:sp>
        <p:sp>
          <p:nvSpPr>
            <p:cNvPr id="21" name="文本框 20">
              <a:extLst>
                <a:ext uri="{FF2B5EF4-FFF2-40B4-BE49-F238E27FC236}">
                  <a16:creationId xmlns:a16="http://schemas.microsoft.com/office/drawing/2014/main" id="{CD400657-1082-46F6-AF3D-13478C351DDD}"/>
                </a:ext>
              </a:extLst>
            </p:cNvPr>
            <p:cNvSpPr txBox="1"/>
            <p:nvPr/>
          </p:nvSpPr>
          <p:spPr>
            <a:xfrm rot="16200000">
              <a:off x="6707632" y="4056372"/>
              <a:ext cx="1035384" cy="35284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00" dirty="0"/>
                <a:t>inanimate</a:t>
              </a:r>
            </a:p>
          </p:txBody>
        </p:sp>
        <p:sp>
          <p:nvSpPr>
            <p:cNvPr id="22" name="文本框 21">
              <a:extLst>
                <a:ext uri="{FF2B5EF4-FFF2-40B4-BE49-F238E27FC236}">
                  <a16:creationId xmlns:a16="http://schemas.microsoft.com/office/drawing/2014/main" id="{05DA287C-7A70-423E-A503-BA86404B9291}"/>
                </a:ext>
              </a:extLst>
            </p:cNvPr>
            <p:cNvSpPr txBox="1"/>
            <p:nvPr/>
          </p:nvSpPr>
          <p:spPr>
            <a:xfrm rot="16200000">
              <a:off x="6739491" y="5144178"/>
              <a:ext cx="988319" cy="35198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100" dirty="0"/>
                <a:t>animate</a:t>
              </a:r>
            </a:p>
          </p:txBody>
        </p:sp>
      </p:grpSp>
      <p:pic>
        <p:nvPicPr>
          <p:cNvPr id="40" name="Picture 4">
            <a:extLst>
              <a:ext uri="{FF2B5EF4-FFF2-40B4-BE49-F238E27FC236}">
                <a16:creationId xmlns:a16="http://schemas.microsoft.com/office/drawing/2014/main" id="{3E516106-4AC2-47F6-A625-0C2DC972B2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05" r="22537"/>
          <a:stretch/>
        </p:blipFill>
        <p:spPr bwMode="auto">
          <a:xfrm>
            <a:off x="7354062" y="4851921"/>
            <a:ext cx="2247140" cy="203380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a:extLst>
              <a:ext uri="{FF2B5EF4-FFF2-40B4-BE49-F238E27FC236}">
                <a16:creationId xmlns:a16="http://schemas.microsoft.com/office/drawing/2014/main" id="{ADA288D5-0858-434C-90CA-072951E1FD17}"/>
              </a:ext>
            </a:extLst>
          </p:cNvPr>
          <p:cNvGrpSpPr/>
          <p:nvPr/>
        </p:nvGrpSpPr>
        <p:grpSpPr>
          <a:xfrm>
            <a:off x="7875041" y="-1"/>
            <a:ext cx="4344952" cy="1982245"/>
            <a:chOff x="2043891" y="2493120"/>
            <a:chExt cx="7852777" cy="3476625"/>
          </a:xfrm>
        </p:grpSpPr>
        <p:pic>
          <p:nvPicPr>
            <p:cNvPr id="24" name="Picture 2">
              <a:extLst>
                <a:ext uri="{FF2B5EF4-FFF2-40B4-BE49-F238E27FC236}">
                  <a16:creationId xmlns:a16="http://schemas.microsoft.com/office/drawing/2014/main" id="{4312940D-0963-45BF-8E35-EF90AECAEE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8291"/>
            <a:stretch/>
          </p:blipFill>
          <p:spPr bwMode="auto">
            <a:xfrm>
              <a:off x="2043891" y="2493120"/>
              <a:ext cx="3572289" cy="34766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03B31125-DABD-489D-A726-D8BE8CDB3B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693" y="2493120"/>
              <a:ext cx="4371975" cy="34766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组合 44">
            <a:extLst>
              <a:ext uri="{FF2B5EF4-FFF2-40B4-BE49-F238E27FC236}">
                <a16:creationId xmlns:a16="http://schemas.microsoft.com/office/drawing/2014/main" id="{939DC413-6622-4671-A1CB-763A05A2D034}"/>
              </a:ext>
            </a:extLst>
          </p:cNvPr>
          <p:cNvGrpSpPr/>
          <p:nvPr/>
        </p:nvGrpSpPr>
        <p:grpSpPr>
          <a:xfrm>
            <a:off x="7147249" y="2529783"/>
            <a:ext cx="5063412" cy="2009443"/>
            <a:chOff x="1332162" y="1904352"/>
            <a:chExt cx="8966070" cy="3558236"/>
          </a:xfrm>
        </p:grpSpPr>
        <p:pic>
          <p:nvPicPr>
            <p:cNvPr id="46" name="Picture 8">
              <a:extLst>
                <a:ext uri="{FF2B5EF4-FFF2-40B4-BE49-F238E27FC236}">
                  <a16:creationId xmlns:a16="http://schemas.microsoft.com/office/drawing/2014/main" id="{304CD69D-F506-4A86-997B-8F2266762D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33" t="5664" r="17692"/>
            <a:stretch/>
          </p:blipFill>
          <p:spPr bwMode="auto">
            <a:xfrm>
              <a:off x="5972760" y="1904352"/>
              <a:ext cx="4325472" cy="355823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a:extLst>
                <a:ext uri="{FF2B5EF4-FFF2-40B4-BE49-F238E27FC236}">
                  <a16:creationId xmlns:a16="http://schemas.microsoft.com/office/drawing/2014/main" id="{6509A274-6EC0-4422-BEE2-40E42D9ECA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821" t="6615" r="18677"/>
            <a:stretch/>
          </p:blipFill>
          <p:spPr bwMode="auto">
            <a:xfrm>
              <a:off x="1332162" y="1940186"/>
              <a:ext cx="4640600" cy="3522402"/>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文本框 48">
            <a:extLst>
              <a:ext uri="{FF2B5EF4-FFF2-40B4-BE49-F238E27FC236}">
                <a16:creationId xmlns:a16="http://schemas.microsoft.com/office/drawing/2014/main" id="{CC3D834E-F66E-44C3-8ED6-E7DE39AB7810}"/>
              </a:ext>
            </a:extLst>
          </p:cNvPr>
          <p:cNvSpPr txBox="1"/>
          <p:nvPr/>
        </p:nvSpPr>
        <p:spPr>
          <a:xfrm>
            <a:off x="7335400" y="4578434"/>
            <a:ext cx="4589294" cy="276999"/>
          </a:xfrm>
          <a:prstGeom prst="rect">
            <a:avLst/>
          </a:prstGeom>
          <a:noFill/>
        </p:spPr>
        <p:txBody>
          <a:bodyPr wrap="square" rtlCol="0">
            <a:spAutoFit/>
          </a:bodyPr>
          <a:lstStyle/>
          <a:p>
            <a:r>
              <a:rPr lang="en-US" altLang="zh-CN" sz="1200" dirty="0"/>
              <a:t>Low dimensional responses reduced by t-SNE in V1(left) and V4(right)</a:t>
            </a:r>
            <a:endParaRPr lang="zh-CN" altLang="en-US" sz="1200" dirty="0"/>
          </a:p>
        </p:txBody>
      </p:sp>
      <p:sp>
        <p:nvSpPr>
          <p:cNvPr id="41" name="文本框 40">
            <a:extLst>
              <a:ext uri="{FF2B5EF4-FFF2-40B4-BE49-F238E27FC236}">
                <a16:creationId xmlns:a16="http://schemas.microsoft.com/office/drawing/2014/main" id="{453258A0-63D9-4B94-8C57-7EF18BF44B3B}"/>
              </a:ext>
            </a:extLst>
          </p:cNvPr>
          <p:cNvSpPr txBox="1"/>
          <p:nvPr/>
        </p:nvSpPr>
        <p:spPr>
          <a:xfrm>
            <a:off x="7962064" y="2163690"/>
            <a:ext cx="3343202" cy="461665"/>
          </a:xfrm>
          <a:prstGeom prst="rect">
            <a:avLst/>
          </a:prstGeom>
          <a:noFill/>
        </p:spPr>
        <p:txBody>
          <a:bodyPr wrap="square" rtlCol="0">
            <a:spAutoFit/>
          </a:bodyPr>
          <a:lstStyle/>
          <a:p>
            <a:r>
              <a:rPr lang="en-US" altLang="zh-CN" sz="1200" dirty="0"/>
              <a:t>Distance of fMRI responses between one stimulus and all other stimuli in V1(left) and V4(right)</a:t>
            </a:r>
            <a:endParaRPr lang="zh-CN" altLang="en-US" sz="1200" dirty="0"/>
          </a:p>
        </p:txBody>
      </p:sp>
    </p:spTree>
    <p:extLst>
      <p:ext uri="{BB962C8B-B14F-4D97-AF65-F5344CB8AC3E}">
        <p14:creationId xmlns:p14="http://schemas.microsoft.com/office/powerpoint/2010/main" val="2048478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6338F447-997D-4C17-9055-2637EA9C5B7C}"/>
              </a:ext>
            </a:extLst>
          </p:cNvPr>
          <p:cNvGrpSpPr/>
          <p:nvPr/>
        </p:nvGrpSpPr>
        <p:grpSpPr>
          <a:xfrm>
            <a:off x="7670734" y="3878188"/>
            <a:ext cx="2003072" cy="407312"/>
            <a:chOff x="6099057" y="2507068"/>
            <a:chExt cx="3857408" cy="404425"/>
          </a:xfrm>
        </p:grpSpPr>
        <p:sp>
          <p:nvSpPr>
            <p:cNvPr id="48" name="文本框 47">
              <a:extLst>
                <a:ext uri="{FF2B5EF4-FFF2-40B4-BE49-F238E27FC236}">
                  <a16:creationId xmlns:a16="http://schemas.microsoft.com/office/drawing/2014/main" id="{7E748C4C-A3FA-4BA5-96F6-A443C73D65AA}"/>
                </a:ext>
              </a:extLst>
            </p:cNvPr>
            <p:cNvSpPr txBox="1"/>
            <p:nvPr/>
          </p:nvSpPr>
          <p:spPr>
            <a:xfrm>
              <a:off x="6099057"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natural</a:t>
              </a:r>
            </a:p>
          </p:txBody>
        </p:sp>
        <p:sp>
          <p:nvSpPr>
            <p:cNvPr id="49" name="文本框 48">
              <a:extLst>
                <a:ext uri="{FF2B5EF4-FFF2-40B4-BE49-F238E27FC236}">
                  <a16:creationId xmlns:a16="http://schemas.microsoft.com/office/drawing/2014/main" id="{35EC9588-C5C6-454E-8025-78DFD65B6EB2}"/>
                </a:ext>
              </a:extLst>
            </p:cNvPr>
            <p:cNvSpPr txBox="1"/>
            <p:nvPr/>
          </p:nvSpPr>
          <p:spPr>
            <a:xfrm>
              <a:off x="7049736"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artificial</a:t>
              </a:r>
            </a:p>
          </p:txBody>
        </p:sp>
        <p:sp>
          <p:nvSpPr>
            <p:cNvPr id="50" name="文本框 49">
              <a:extLst>
                <a:ext uri="{FF2B5EF4-FFF2-40B4-BE49-F238E27FC236}">
                  <a16:creationId xmlns:a16="http://schemas.microsoft.com/office/drawing/2014/main" id="{E606F058-8CC1-4774-AED8-0977527F72C5}"/>
                </a:ext>
              </a:extLst>
            </p:cNvPr>
            <p:cNvSpPr txBox="1"/>
            <p:nvPr/>
          </p:nvSpPr>
          <p:spPr>
            <a:xfrm>
              <a:off x="8000415" y="2507071"/>
              <a:ext cx="1005367"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animals</a:t>
              </a:r>
            </a:p>
          </p:txBody>
        </p:sp>
        <p:sp>
          <p:nvSpPr>
            <p:cNvPr id="51" name="文本框 50">
              <a:extLst>
                <a:ext uri="{FF2B5EF4-FFF2-40B4-BE49-F238E27FC236}">
                  <a16:creationId xmlns:a16="http://schemas.microsoft.com/office/drawing/2014/main" id="{95E1DE2F-9AEE-4F29-8AF3-7AE32F11402C}"/>
                </a:ext>
              </a:extLst>
            </p:cNvPr>
            <p:cNvSpPr txBox="1"/>
            <p:nvPr/>
          </p:nvSpPr>
          <p:spPr>
            <a:xfrm>
              <a:off x="8930096" y="2507071"/>
              <a:ext cx="1026369"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human</a:t>
              </a:r>
              <a:endParaRPr lang="zh-CN" altLang="en-US" sz="800" dirty="0"/>
            </a:p>
          </p:txBody>
        </p:sp>
      </p:grpSp>
      <p:grpSp>
        <p:nvGrpSpPr>
          <p:cNvPr id="52" name="组合 51">
            <a:extLst>
              <a:ext uri="{FF2B5EF4-FFF2-40B4-BE49-F238E27FC236}">
                <a16:creationId xmlns:a16="http://schemas.microsoft.com/office/drawing/2014/main" id="{19AD7F30-E1F8-43AD-A0CE-2A9CDD7F0AD8}"/>
              </a:ext>
            </a:extLst>
          </p:cNvPr>
          <p:cNvGrpSpPr/>
          <p:nvPr/>
        </p:nvGrpSpPr>
        <p:grpSpPr>
          <a:xfrm>
            <a:off x="9731706" y="3878185"/>
            <a:ext cx="2003072" cy="407312"/>
            <a:chOff x="6099057" y="2507068"/>
            <a:chExt cx="3857408" cy="404425"/>
          </a:xfrm>
        </p:grpSpPr>
        <p:sp>
          <p:nvSpPr>
            <p:cNvPr id="53" name="文本框 52">
              <a:extLst>
                <a:ext uri="{FF2B5EF4-FFF2-40B4-BE49-F238E27FC236}">
                  <a16:creationId xmlns:a16="http://schemas.microsoft.com/office/drawing/2014/main" id="{811AAEB5-CD68-4176-B9C7-8557ED4D1A89}"/>
                </a:ext>
              </a:extLst>
            </p:cNvPr>
            <p:cNvSpPr txBox="1"/>
            <p:nvPr/>
          </p:nvSpPr>
          <p:spPr>
            <a:xfrm>
              <a:off x="6099057"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natural</a:t>
              </a:r>
            </a:p>
          </p:txBody>
        </p:sp>
        <p:sp>
          <p:nvSpPr>
            <p:cNvPr id="54" name="文本框 53">
              <a:extLst>
                <a:ext uri="{FF2B5EF4-FFF2-40B4-BE49-F238E27FC236}">
                  <a16:creationId xmlns:a16="http://schemas.microsoft.com/office/drawing/2014/main" id="{04FA20E6-8525-47EE-BA1F-1D96B00338DC}"/>
                </a:ext>
              </a:extLst>
            </p:cNvPr>
            <p:cNvSpPr txBox="1"/>
            <p:nvPr/>
          </p:nvSpPr>
          <p:spPr>
            <a:xfrm>
              <a:off x="7049736"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artificial</a:t>
              </a:r>
            </a:p>
          </p:txBody>
        </p:sp>
        <p:sp>
          <p:nvSpPr>
            <p:cNvPr id="55" name="文本框 54">
              <a:extLst>
                <a:ext uri="{FF2B5EF4-FFF2-40B4-BE49-F238E27FC236}">
                  <a16:creationId xmlns:a16="http://schemas.microsoft.com/office/drawing/2014/main" id="{02132C31-BB7D-44B6-A51E-A121D6A493F8}"/>
                </a:ext>
              </a:extLst>
            </p:cNvPr>
            <p:cNvSpPr txBox="1"/>
            <p:nvPr/>
          </p:nvSpPr>
          <p:spPr>
            <a:xfrm>
              <a:off x="8000415" y="2507071"/>
              <a:ext cx="1005367"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animals</a:t>
              </a:r>
            </a:p>
          </p:txBody>
        </p:sp>
        <p:sp>
          <p:nvSpPr>
            <p:cNvPr id="56" name="文本框 55">
              <a:extLst>
                <a:ext uri="{FF2B5EF4-FFF2-40B4-BE49-F238E27FC236}">
                  <a16:creationId xmlns:a16="http://schemas.microsoft.com/office/drawing/2014/main" id="{1D9F41A3-339E-4A3E-BDBC-1C9122E49B92}"/>
                </a:ext>
              </a:extLst>
            </p:cNvPr>
            <p:cNvSpPr txBox="1"/>
            <p:nvPr/>
          </p:nvSpPr>
          <p:spPr>
            <a:xfrm>
              <a:off x="8930096" y="2507071"/>
              <a:ext cx="1026369"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human</a:t>
              </a:r>
              <a:endParaRPr lang="zh-CN" altLang="en-US" sz="800" dirty="0"/>
            </a:p>
          </p:txBody>
        </p:sp>
      </p:grpSp>
      <p:grpSp>
        <p:nvGrpSpPr>
          <p:cNvPr id="42" name="组合 41">
            <a:extLst>
              <a:ext uri="{FF2B5EF4-FFF2-40B4-BE49-F238E27FC236}">
                <a16:creationId xmlns:a16="http://schemas.microsoft.com/office/drawing/2014/main" id="{11D5D0A1-E0B1-4D59-B308-D379428FD2F0}"/>
              </a:ext>
            </a:extLst>
          </p:cNvPr>
          <p:cNvGrpSpPr/>
          <p:nvPr/>
        </p:nvGrpSpPr>
        <p:grpSpPr>
          <a:xfrm>
            <a:off x="9700195" y="1820338"/>
            <a:ext cx="2003072" cy="407312"/>
            <a:chOff x="6099057" y="2507068"/>
            <a:chExt cx="3857408" cy="404425"/>
          </a:xfrm>
        </p:grpSpPr>
        <p:sp>
          <p:nvSpPr>
            <p:cNvPr id="43" name="文本框 42">
              <a:extLst>
                <a:ext uri="{FF2B5EF4-FFF2-40B4-BE49-F238E27FC236}">
                  <a16:creationId xmlns:a16="http://schemas.microsoft.com/office/drawing/2014/main" id="{692493E8-E03F-4847-B9AC-D01A0CDD1F94}"/>
                </a:ext>
              </a:extLst>
            </p:cNvPr>
            <p:cNvSpPr txBox="1"/>
            <p:nvPr/>
          </p:nvSpPr>
          <p:spPr>
            <a:xfrm>
              <a:off x="6099057"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natural</a:t>
              </a:r>
            </a:p>
          </p:txBody>
        </p:sp>
        <p:sp>
          <p:nvSpPr>
            <p:cNvPr id="44" name="文本框 43">
              <a:extLst>
                <a:ext uri="{FF2B5EF4-FFF2-40B4-BE49-F238E27FC236}">
                  <a16:creationId xmlns:a16="http://schemas.microsoft.com/office/drawing/2014/main" id="{D40D1D6A-58D5-4BE7-B342-D4CD765CCAD7}"/>
                </a:ext>
              </a:extLst>
            </p:cNvPr>
            <p:cNvSpPr txBox="1"/>
            <p:nvPr/>
          </p:nvSpPr>
          <p:spPr>
            <a:xfrm>
              <a:off x="7049736"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artificial</a:t>
              </a:r>
            </a:p>
          </p:txBody>
        </p:sp>
        <p:sp>
          <p:nvSpPr>
            <p:cNvPr id="45" name="文本框 44">
              <a:extLst>
                <a:ext uri="{FF2B5EF4-FFF2-40B4-BE49-F238E27FC236}">
                  <a16:creationId xmlns:a16="http://schemas.microsoft.com/office/drawing/2014/main" id="{0A779FF3-FCFE-46C6-A1CF-60A68D0BC805}"/>
                </a:ext>
              </a:extLst>
            </p:cNvPr>
            <p:cNvSpPr txBox="1"/>
            <p:nvPr/>
          </p:nvSpPr>
          <p:spPr>
            <a:xfrm>
              <a:off x="8000415" y="2507071"/>
              <a:ext cx="1005367"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animals</a:t>
              </a:r>
            </a:p>
          </p:txBody>
        </p:sp>
        <p:sp>
          <p:nvSpPr>
            <p:cNvPr id="46" name="文本框 45">
              <a:extLst>
                <a:ext uri="{FF2B5EF4-FFF2-40B4-BE49-F238E27FC236}">
                  <a16:creationId xmlns:a16="http://schemas.microsoft.com/office/drawing/2014/main" id="{DDDF58C1-B4E7-4280-9D84-FFD8C17EB3F1}"/>
                </a:ext>
              </a:extLst>
            </p:cNvPr>
            <p:cNvSpPr txBox="1"/>
            <p:nvPr/>
          </p:nvSpPr>
          <p:spPr>
            <a:xfrm>
              <a:off x="8930096" y="2507071"/>
              <a:ext cx="1026369"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human</a:t>
              </a:r>
              <a:endParaRPr lang="zh-CN" altLang="en-US" sz="800" dirty="0"/>
            </a:p>
          </p:txBody>
        </p:sp>
      </p:grpSp>
      <p:grpSp>
        <p:nvGrpSpPr>
          <p:cNvPr id="37" name="组合 36">
            <a:extLst>
              <a:ext uri="{FF2B5EF4-FFF2-40B4-BE49-F238E27FC236}">
                <a16:creationId xmlns:a16="http://schemas.microsoft.com/office/drawing/2014/main" id="{F3771B6F-F34D-4F84-B65B-9B52E4F3E2CE}"/>
              </a:ext>
            </a:extLst>
          </p:cNvPr>
          <p:cNvGrpSpPr/>
          <p:nvPr/>
        </p:nvGrpSpPr>
        <p:grpSpPr>
          <a:xfrm>
            <a:off x="7668513" y="1808824"/>
            <a:ext cx="2003072" cy="407312"/>
            <a:chOff x="6099057" y="2507068"/>
            <a:chExt cx="3857408" cy="404425"/>
          </a:xfrm>
        </p:grpSpPr>
        <p:sp>
          <p:nvSpPr>
            <p:cNvPr id="38" name="文本框 37">
              <a:extLst>
                <a:ext uri="{FF2B5EF4-FFF2-40B4-BE49-F238E27FC236}">
                  <a16:creationId xmlns:a16="http://schemas.microsoft.com/office/drawing/2014/main" id="{425F5ADE-1219-4339-A39D-B1335F98E17E}"/>
                </a:ext>
              </a:extLst>
            </p:cNvPr>
            <p:cNvSpPr txBox="1"/>
            <p:nvPr/>
          </p:nvSpPr>
          <p:spPr>
            <a:xfrm>
              <a:off x="6099057"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natural</a:t>
              </a:r>
            </a:p>
          </p:txBody>
        </p:sp>
        <p:sp>
          <p:nvSpPr>
            <p:cNvPr id="39" name="文本框 38">
              <a:extLst>
                <a:ext uri="{FF2B5EF4-FFF2-40B4-BE49-F238E27FC236}">
                  <a16:creationId xmlns:a16="http://schemas.microsoft.com/office/drawing/2014/main" id="{9E27A3C5-5F1B-4EED-AC8B-D5EC255B32DF}"/>
                </a:ext>
              </a:extLst>
            </p:cNvPr>
            <p:cNvSpPr txBox="1"/>
            <p:nvPr/>
          </p:nvSpPr>
          <p:spPr>
            <a:xfrm>
              <a:off x="7049736"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artificial</a:t>
              </a:r>
            </a:p>
          </p:txBody>
        </p:sp>
        <p:sp>
          <p:nvSpPr>
            <p:cNvPr id="40" name="文本框 39">
              <a:extLst>
                <a:ext uri="{FF2B5EF4-FFF2-40B4-BE49-F238E27FC236}">
                  <a16:creationId xmlns:a16="http://schemas.microsoft.com/office/drawing/2014/main" id="{48E34046-26FF-442D-BA14-ED665C02856A}"/>
                </a:ext>
              </a:extLst>
            </p:cNvPr>
            <p:cNvSpPr txBox="1"/>
            <p:nvPr/>
          </p:nvSpPr>
          <p:spPr>
            <a:xfrm>
              <a:off x="8000415" y="2507071"/>
              <a:ext cx="1005367"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animals</a:t>
              </a:r>
            </a:p>
          </p:txBody>
        </p:sp>
        <p:sp>
          <p:nvSpPr>
            <p:cNvPr id="41" name="文本框 40">
              <a:extLst>
                <a:ext uri="{FF2B5EF4-FFF2-40B4-BE49-F238E27FC236}">
                  <a16:creationId xmlns:a16="http://schemas.microsoft.com/office/drawing/2014/main" id="{FD6C4D21-3FD9-4C91-937C-3A6965D9A0E9}"/>
                </a:ext>
              </a:extLst>
            </p:cNvPr>
            <p:cNvSpPr txBox="1"/>
            <p:nvPr/>
          </p:nvSpPr>
          <p:spPr>
            <a:xfrm>
              <a:off x="8930096" y="2507071"/>
              <a:ext cx="1026369"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human</a:t>
              </a:r>
              <a:endParaRPr lang="zh-CN" altLang="en-US" sz="800" dirty="0"/>
            </a:p>
          </p:txBody>
        </p:sp>
      </p:grpSp>
      <p:sp>
        <p:nvSpPr>
          <p:cNvPr id="2" name="标题 1">
            <a:extLst>
              <a:ext uri="{FF2B5EF4-FFF2-40B4-BE49-F238E27FC236}">
                <a16:creationId xmlns:a16="http://schemas.microsoft.com/office/drawing/2014/main" id="{A54702E0-343B-46F8-8DA5-2AB0753D86E8}"/>
              </a:ext>
            </a:extLst>
          </p:cNvPr>
          <p:cNvSpPr>
            <a:spLocks noGrp="1"/>
          </p:cNvSpPr>
          <p:nvPr>
            <p:ph type="title"/>
          </p:nvPr>
        </p:nvSpPr>
        <p:spPr>
          <a:xfrm>
            <a:off x="2779453" y="151449"/>
            <a:ext cx="6633094" cy="1204055"/>
          </a:xfrm>
        </p:spPr>
        <p:txBody>
          <a:bodyPr>
            <a:normAutofit/>
          </a:bodyPr>
          <a:lstStyle/>
          <a:p>
            <a:r>
              <a:rPr lang="en-US" altLang="zh-CN" sz="3600" dirty="0"/>
              <a:t>Compare neural network and brain in representational level</a:t>
            </a:r>
            <a:endParaRPr lang="zh-CN" altLang="en-US" sz="3600" dirty="0"/>
          </a:p>
        </p:txBody>
      </p:sp>
      <p:sp>
        <p:nvSpPr>
          <p:cNvPr id="3" name="内容占位符 2">
            <a:extLst>
              <a:ext uri="{FF2B5EF4-FFF2-40B4-BE49-F238E27FC236}">
                <a16:creationId xmlns:a16="http://schemas.microsoft.com/office/drawing/2014/main" id="{DCCE9F26-2EAC-4508-B5C8-C19C8E37A996}"/>
              </a:ext>
            </a:extLst>
          </p:cNvPr>
          <p:cNvSpPr>
            <a:spLocks noGrp="1"/>
          </p:cNvSpPr>
          <p:nvPr>
            <p:ph idx="1"/>
          </p:nvPr>
        </p:nvSpPr>
        <p:spPr>
          <a:xfrm>
            <a:off x="3318" y="1416707"/>
            <a:ext cx="6830651" cy="4922955"/>
          </a:xfrm>
        </p:spPr>
        <p:txBody>
          <a:bodyPr>
            <a:normAutofit/>
          </a:bodyPr>
          <a:lstStyle/>
          <a:p>
            <a:pPr indent="-180000"/>
            <a:r>
              <a:rPr lang="en-US" altLang="zh-CN" sz="2000" dirty="0"/>
              <a:t>RDM of</a:t>
            </a:r>
            <a:r>
              <a:rPr lang="zh-CN" altLang="en-US" sz="2000" dirty="0"/>
              <a:t> </a:t>
            </a:r>
            <a:r>
              <a:rPr lang="en-US" altLang="zh-CN" sz="2000" dirty="0"/>
              <a:t>the</a:t>
            </a:r>
            <a:r>
              <a:rPr lang="zh-CN" altLang="en-US" sz="2000" dirty="0"/>
              <a:t> </a:t>
            </a:r>
            <a:r>
              <a:rPr lang="en-US" altLang="zh-CN" sz="2000" dirty="0"/>
              <a:t>fMRI responses after de-noise by averaging</a:t>
            </a:r>
          </a:p>
          <a:p>
            <a:pPr lvl="1" indent="-180000"/>
            <a:r>
              <a:rPr lang="en-US" altLang="zh-CN" sz="1600" dirty="0"/>
              <a:t>fMRI data may be too noisy, so we average across stimuli within each categories and get a categories(4) x categories(4) matrix</a:t>
            </a:r>
            <a:r>
              <a:rPr lang="en-US" altLang="zh-CN" sz="1400" dirty="0">
                <a:solidFill>
                  <a:srgbClr val="0070C0"/>
                </a:solidFill>
              </a:rPr>
              <a:t>[top&amp;middle right]</a:t>
            </a:r>
            <a:r>
              <a:rPr lang="en-US" altLang="zh-CN" sz="1600" dirty="0"/>
              <a:t>.</a:t>
            </a:r>
          </a:p>
          <a:p>
            <a:pPr lvl="1" indent="-180000"/>
            <a:r>
              <a:rPr lang="en-US" altLang="zh-CN" sz="1600" dirty="0"/>
              <a:t>The distances between categories become longer from V1 to V4, implying that the representations of categories are gradually decoupled.</a:t>
            </a:r>
          </a:p>
          <a:p>
            <a:pPr lvl="1" indent="-180000"/>
            <a:r>
              <a:rPr lang="en-US" altLang="zh-CN" sz="1600" dirty="0"/>
              <a:t>The distances within the two broad categories, i.e. “animate” and “inanimate”, </a:t>
            </a:r>
            <a:r>
              <a:rPr lang="en-US" altLang="zh-CN" sz="1600" dirty="0">
                <a:cs typeface="+mn-ea"/>
                <a:sym typeface="+mn-lt"/>
              </a:rPr>
              <a:t>gradually </a:t>
            </a:r>
            <a:r>
              <a:rPr lang="en-US" altLang="zh-CN" sz="1600" dirty="0"/>
              <a:t>become shorter and cluster together from V1 to V4. This may imply the stimuli in the same semantic category elicit a prototypical response pattern, which is what we expect.</a:t>
            </a:r>
          </a:p>
        </p:txBody>
      </p:sp>
      <p:grpSp>
        <p:nvGrpSpPr>
          <p:cNvPr id="8" name="组合 7">
            <a:extLst>
              <a:ext uri="{FF2B5EF4-FFF2-40B4-BE49-F238E27FC236}">
                <a16:creationId xmlns:a16="http://schemas.microsoft.com/office/drawing/2014/main" id="{23A2674C-D3C5-4252-94FC-91CA846AB453}"/>
              </a:ext>
            </a:extLst>
          </p:cNvPr>
          <p:cNvGrpSpPr/>
          <p:nvPr/>
        </p:nvGrpSpPr>
        <p:grpSpPr>
          <a:xfrm>
            <a:off x="6757756" y="1755900"/>
            <a:ext cx="875656" cy="1824737"/>
            <a:chOff x="7048900" y="3715104"/>
            <a:chExt cx="1430430" cy="2099225"/>
          </a:xfrm>
        </p:grpSpPr>
        <p:sp>
          <p:nvSpPr>
            <p:cNvPr id="9" name="文本框 8">
              <a:extLst>
                <a:ext uri="{FF2B5EF4-FFF2-40B4-BE49-F238E27FC236}">
                  <a16:creationId xmlns:a16="http://schemas.microsoft.com/office/drawing/2014/main" id="{330DC969-BC95-4841-BCB8-B5A7C02970C5}"/>
                </a:ext>
              </a:extLst>
            </p:cNvPr>
            <p:cNvSpPr txBox="1"/>
            <p:nvPr/>
          </p:nvSpPr>
          <p:spPr>
            <a:xfrm>
              <a:off x="7452963" y="3781242"/>
              <a:ext cx="1026365" cy="310575"/>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natural</a:t>
              </a:r>
            </a:p>
          </p:txBody>
        </p:sp>
        <p:sp>
          <p:nvSpPr>
            <p:cNvPr id="10" name="文本框 9">
              <a:extLst>
                <a:ext uri="{FF2B5EF4-FFF2-40B4-BE49-F238E27FC236}">
                  <a16:creationId xmlns:a16="http://schemas.microsoft.com/office/drawing/2014/main" id="{FB2F9E85-2D08-4543-9243-4FBD3C0A02E2}"/>
                </a:ext>
              </a:extLst>
            </p:cNvPr>
            <p:cNvSpPr txBox="1"/>
            <p:nvPr/>
          </p:nvSpPr>
          <p:spPr>
            <a:xfrm>
              <a:off x="7452963" y="4292227"/>
              <a:ext cx="1026365" cy="36599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artificial</a:t>
              </a:r>
            </a:p>
          </p:txBody>
        </p:sp>
        <p:sp>
          <p:nvSpPr>
            <p:cNvPr id="11" name="文本框 10">
              <a:extLst>
                <a:ext uri="{FF2B5EF4-FFF2-40B4-BE49-F238E27FC236}">
                  <a16:creationId xmlns:a16="http://schemas.microsoft.com/office/drawing/2014/main" id="{EE47B10D-46B9-49C5-BD07-6D5BA64DEE98}"/>
                </a:ext>
              </a:extLst>
            </p:cNvPr>
            <p:cNvSpPr txBox="1"/>
            <p:nvPr/>
          </p:nvSpPr>
          <p:spPr>
            <a:xfrm>
              <a:off x="7452965" y="4879809"/>
              <a:ext cx="1026365" cy="31057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animals</a:t>
              </a:r>
            </a:p>
          </p:txBody>
        </p:sp>
        <p:sp>
          <p:nvSpPr>
            <p:cNvPr id="12" name="文本框 11">
              <a:extLst>
                <a:ext uri="{FF2B5EF4-FFF2-40B4-BE49-F238E27FC236}">
                  <a16:creationId xmlns:a16="http://schemas.microsoft.com/office/drawing/2014/main" id="{5A81B5D4-060E-4076-8113-2B251710490A}"/>
                </a:ext>
              </a:extLst>
            </p:cNvPr>
            <p:cNvSpPr txBox="1"/>
            <p:nvPr/>
          </p:nvSpPr>
          <p:spPr>
            <a:xfrm>
              <a:off x="7452965" y="5435812"/>
              <a:ext cx="1026365" cy="31057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human</a:t>
              </a:r>
              <a:endParaRPr lang="zh-CN" altLang="en-US" sz="1050" dirty="0"/>
            </a:p>
          </p:txBody>
        </p:sp>
        <p:sp>
          <p:nvSpPr>
            <p:cNvPr id="13" name="文本框 12">
              <a:extLst>
                <a:ext uri="{FF2B5EF4-FFF2-40B4-BE49-F238E27FC236}">
                  <a16:creationId xmlns:a16="http://schemas.microsoft.com/office/drawing/2014/main" id="{9FAC21AE-1050-4F78-8D89-D0667C85CD28}"/>
                </a:ext>
              </a:extLst>
            </p:cNvPr>
            <p:cNvSpPr txBox="1"/>
            <p:nvPr/>
          </p:nvSpPr>
          <p:spPr>
            <a:xfrm rot="16200000">
              <a:off x="6707632" y="4056372"/>
              <a:ext cx="1035384" cy="35284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00" dirty="0"/>
                <a:t>inanimate</a:t>
              </a:r>
            </a:p>
          </p:txBody>
        </p:sp>
        <p:sp>
          <p:nvSpPr>
            <p:cNvPr id="14" name="文本框 13">
              <a:extLst>
                <a:ext uri="{FF2B5EF4-FFF2-40B4-BE49-F238E27FC236}">
                  <a16:creationId xmlns:a16="http://schemas.microsoft.com/office/drawing/2014/main" id="{A3542976-5C9A-4C51-BA5A-EE2FF5251FE5}"/>
                </a:ext>
              </a:extLst>
            </p:cNvPr>
            <p:cNvSpPr txBox="1"/>
            <p:nvPr/>
          </p:nvSpPr>
          <p:spPr>
            <a:xfrm rot="16200000">
              <a:off x="6739491" y="5144178"/>
              <a:ext cx="988319" cy="35198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100" dirty="0"/>
                <a:t>animate</a:t>
              </a:r>
            </a:p>
          </p:txBody>
        </p:sp>
      </p:grpSp>
      <p:grpSp>
        <p:nvGrpSpPr>
          <p:cNvPr id="15" name="组合 14">
            <a:extLst>
              <a:ext uri="{FF2B5EF4-FFF2-40B4-BE49-F238E27FC236}">
                <a16:creationId xmlns:a16="http://schemas.microsoft.com/office/drawing/2014/main" id="{DA78B9FB-9C69-4675-BC3B-F7A2AFE1BE69}"/>
              </a:ext>
            </a:extLst>
          </p:cNvPr>
          <p:cNvGrpSpPr/>
          <p:nvPr/>
        </p:nvGrpSpPr>
        <p:grpSpPr>
          <a:xfrm>
            <a:off x="6759973" y="4171857"/>
            <a:ext cx="875656" cy="1824737"/>
            <a:chOff x="7048900" y="3715104"/>
            <a:chExt cx="1430430" cy="2099225"/>
          </a:xfrm>
        </p:grpSpPr>
        <p:sp>
          <p:nvSpPr>
            <p:cNvPr id="16" name="文本框 15">
              <a:extLst>
                <a:ext uri="{FF2B5EF4-FFF2-40B4-BE49-F238E27FC236}">
                  <a16:creationId xmlns:a16="http://schemas.microsoft.com/office/drawing/2014/main" id="{08DF497F-3A4B-4288-9F4E-9D7032640411}"/>
                </a:ext>
              </a:extLst>
            </p:cNvPr>
            <p:cNvSpPr txBox="1"/>
            <p:nvPr/>
          </p:nvSpPr>
          <p:spPr>
            <a:xfrm>
              <a:off x="7452963" y="3781242"/>
              <a:ext cx="1026365" cy="310575"/>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natural</a:t>
              </a:r>
            </a:p>
          </p:txBody>
        </p:sp>
        <p:sp>
          <p:nvSpPr>
            <p:cNvPr id="17" name="文本框 16">
              <a:extLst>
                <a:ext uri="{FF2B5EF4-FFF2-40B4-BE49-F238E27FC236}">
                  <a16:creationId xmlns:a16="http://schemas.microsoft.com/office/drawing/2014/main" id="{854355F7-3567-4BEF-9D69-D7CE117D7ABF}"/>
                </a:ext>
              </a:extLst>
            </p:cNvPr>
            <p:cNvSpPr txBox="1"/>
            <p:nvPr/>
          </p:nvSpPr>
          <p:spPr>
            <a:xfrm>
              <a:off x="7452963" y="4292227"/>
              <a:ext cx="1026365" cy="36599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artificial</a:t>
              </a:r>
            </a:p>
          </p:txBody>
        </p:sp>
        <p:sp>
          <p:nvSpPr>
            <p:cNvPr id="18" name="文本框 17">
              <a:extLst>
                <a:ext uri="{FF2B5EF4-FFF2-40B4-BE49-F238E27FC236}">
                  <a16:creationId xmlns:a16="http://schemas.microsoft.com/office/drawing/2014/main" id="{58A1E89B-EC17-4DD0-8616-6F3E8CE71824}"/>
                </a:ext>
              </a:extLst>
            </p:cNvPr>
            <p:cNvSpPr txBox="1"/>
            <p:nvPr/>
          </p:nvSpPr>
          <p:spPr>
            <a:xfrm>
              <a:off x="7452965" y="4879809"/>
              <a:ext cx="1026365" cy="31057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animals</a:t>
              </a:r>
            </a:p>
          </p:txBody>
        </p:sp>
        <p:sp>
          <p:nvSpPr>
            <p:cNvPr id="19" name="文本框 18">
              <a:extLst>
                <a:ext uri="{FF2B5EF4-FFF2-40B4-BE49-F238E27FC236}">
                  <a16:creationId xmlns:a16="http://schemas.microsoft.com/office/drawing/2014/main" id="{9EEF88C5-EBC8-4F84-A7D8-45A4C2321D52}"/>
                </a:ext>
              </a:extLst>
            </p:cNvPr>
            <p:cNvSpPr txBox="1"/>
            <p:nvPr/>
          </p:nvSpPr>
          <p:spPr>
            <a:xfrm>
              <a:off x="7452965" y="5435812"/>
              <a:ext cx="1026365" cy="31057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human</a:t>
              </a:r>
              <a:endParaRPr lang="zh-CN" altLang="en-US" sz="1050" dirty="0"/>
            </a:p>
          </p:txBody>
        </p:sp>
        <p:sp>
          <p:nvSpPr>
            <p:cNvPr id="20" name="文本框 19">
              <a:extLst>
                <a:ext uri="{FF2B5EF4-FFF2-40B4-BE49-F238E27FC236}">
                  <a16:creationId xmlns:a16="http://schemas.microsoft.com/office/drawing/2014/main" id="{C99189D0-5679-4A30-A7F3-DC1672D19DEB}"/>
                </a:ext>
              </a:extLst>
            </p:cNvPr>
            <p:cNvSpPr txBox="1"/>
            <p:nvPr/>
          </p:nvSpPr>
          <p:spPr>
            <a:xfrm rot="16200000">
              <a:off x="6707632" y="4056372"/>
              <a:ext cx="1035384" cy="35284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00" dirty="0"/>
                <a:t>inanimate</a:t>
              </a:r>
            </a:p>
          </p:txBody>
        </p:sp>
        <p:sp>
          <p:nvSpPr>
            <p:cNvPr id="21" name="文本框 20">
              <a:extLst>
                <a:ext uri="{FF2B5EF4-FFF2-40B4-BE49-F238E27FC236}">
                  <a16:creationId xmlns:a16="http://schemas.microsoft.com/office/drawing/2014/main" id="{347E60AC-0C36-4545-88A6-D0900D219C20}"/>
                </a:ext>
              </a:extLst>
            </p:cNvPr>
            <p:cNvSpPr txBox="1"/>
            <p:nvPr/>
          </p:nvSpPr>
          <p:spPr>
            <a:xfrm rot="16200000">
              <a:off x="6739491" y="5144178"/>
              <a:ext cx="988319" cy="35198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100" dirty="0"/>
                <a:t>animate</a:t>
              </a:r>
            </a:p>
          </p:txBody>
        </p:sp>
      </p:grpSp>
      <p:grpSp>
        <p:nvGrpSpPr>
          <p:cNvPr id="32" name="组合 31">
            <a:extLst>
              <a:ext uri="{FF2B5EF4-FFF2-40B4-BE49-F238E27FC236}">
                <a16:creationId xmlns:a16="http://schemas.microsoft.com/office/drawing/2014/main" id="{4ED55E16-6A2D-4C09-8E9A-3C9572018EF2}"/>
              </a:ext>
            </a:extLst>
          </p:cNvPr>
          <p:cNvGrpSpPr/>
          <p:nvPr/>
        </p:nvGrpSpPr>
        <p:grpSpPr>
          <a:xfrm>
            <a:off x="7618904" y="1651113"/>
            <a:ext cx="4630555" cy="4515287"/>
            <a:chOff x="672546" y="225165"/>
            <a:chExt cx="7956072" cy="7758024"/>
          </a:xfrm>
        </p:grpSpPr>
        <p:pic>
          <p:nvPicPr>
            <p:cNvPr id="36" name="Picture 8">
              <a:extLst>
                <a:ext uri="{FF2B5EF4-FFF2-40B4-BE49-F238E27FC236}">
                  <a16:creationId xmlns:a16="http://schemas.microsoft.com/office/drawing/2014/main" id="{8FC52FEA-74E5-4ECE-98B2-06E3B8815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455"/>
            <a:stretch/>
          </p:blipFill>
          <p:spPr bwMode="auto">
            <a:xfrm>
              <a:off x="672546" y="4490532"/>
              <a:ext cx="3628701" cy="347662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a:extLst>
                <a:ext uri="{FF2B5EF4-FFF2-40B4-BE49-F238E27FC236}">
                  <a16:creationId xmlns:a16="http://schemas.microsoft.com/office/drawing/2014/main" id="{50B252E2-EA15-49CF-A3A3-3D1FB32CD0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0" t="-194" r="-2030" b="-111"/>
            <a:stretch/>
          </p:blipFill>
          <p:spPr bwMode="auto">
            <a:xfrm>
              <a:off x="4285218" y="4495948"/>
              <a:ext cx="4343400" cy="348724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1927EAEA-078B-4939-A1F4-36FBAF6A05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790"/>
            <a:stretch/>
          </p:blipFill>
          <p:spPr bwMode="auto">
            <a:xfrm>
              <a:off x="677249" y="225165"/>
              <a:ext cx="3657567" cy="34766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9BAD6382-9BFA-4CEA-9C2E-722BE1B8A3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7064" y="225165"/>
              <a:ext cx="4343401" cy="34766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458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EE537B0C-9ED9-47B7-B9BF-C75CC921EFB0}"/>
              </a:ext>
            </a:extLst>
          </p:cNvPr>
          <p:cNvSpPr txBox="1"/>
          <p:nvPr/>
        </p:nvSpPr>
        <p:spPr>
          <a:xfrm>
            <a:off x="9260448" y="1928093"/>
            <a:ext cx="2225623" cy="276999"/>
          </a:xfrm>
          <a:prstGeom prst="rect">
            <a:avLst/>
          </a:prstGeom>
          <a:noFill/>
        </p:spPr>
        <p:txBody>
          <a:bodyPr wrap="square" rtlCol="0">
            <a:spAutoFit/>
          </a:bodyPr>
          <a:lstStyle/>
          <a:p>
            <a:r>
              <a:rPr lang="en-US" altLang="zh-CN" sz="1200" dirty="0"/>
              <a:t>RDM of all layers in Resnet</a:t>
            </a:r>
            <a:endParaRPr lang="zh-CN" altLang="en-US" sz="1200" dirty="0"/>
          </a:p>
        </p:txBody>
      </p:sp>
      <p:grpSp>
        <p:nvGrpSpPr>
          <p:cNvPr id="58" name="组合 57">
            <a:extLst>
              <a:ext uri="{FF2B5EF4-FFF2-40B4-BE49-F238E27FC236}">
                <a16:creationId xmlns:a16="http://schemas.microsoft.com/office/drawing/2014/main" id="{1FCBAD6E-9317-4B01-BFD9-277C9D018B3B}"/>
              </a:ext>
            </a:extLst>
          </p:cNvPr>
          <p:cNvGrpSpPr/>
          <p:nvPr/>
        </p:nvGrpSpPr>
        <p:grpSpPr>
          <a:xfrm>
            <a:off x="9156633" y="4420678"/>
            <a:ext cx="2391621" cy="154791"/>
            <a:chOff x="6099057" y="2507068"/>
            <a:chExt cx="3857408" cy="404425"/>
          </a:xfrm>
        </p:grpSpPr>
        <p:sp>
          <p:nvSpPr>
            <p:cNvPr id="59" name="文本框 58">
              <a:extLst>
                <a:ext uri="{FF2B5EF4-FFF2-40B4-BE49-F238E27FC236}">
                  <a16:creationId xmlns:a16="http://schemas.microsoft.com/office/drawing/2014/main" id="{69E467F8-E69A-422A-A053-0AE5137F3427}"/>
                </a:ext>
              </a:extLst>
            </p:cNvPr>
            <p:cNvSpPr txBox="1"/>
            <p:nvPr/>
          </p:nvSpPr>
          <p:spPr>
            <a:xfrm>
              <a:off x="6099057"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natural</a:t>
              </a:r>
            </a:p>
          </p:txBody>
        </p:sp>
        <p:sp>
          <p:nvSpPr>
            <p:cNvPr id="60" name="文本框 59">
              <a:extLst>
                <a:ext uri="{FF2B5EF4-FFF2-40B4-BE49-F238E27FC236}">
                  <a16:creationId xmlns:a16="http://schemas.microsoft.com/office/drawing/2014/main" id="{5FB5580E-D9C5-4CEB-8845-E8D7D22D8DA0}"/>
                </a:ext>
              </a:extLst>
            </p:cNvPr>
            <p:cNvSpPr txBox="1"/>
            <p:nvPr/>
          </p:nvSpPr>
          <p:spPr>
            <a:xfrm>
              <a:off x="7049736" y="2507068"/>
              <a:ext cx="1026363"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artificial</a:t>
              </a:r>
            </a:p>
          </p:txBody>
        </p:sp>
        <p:sp>
          <p:nvSpPr>
            <p:cNvPr id="61" name="文本框 60">
              <a:extLst>
                <a:ext uri="{FF2B5EF4-FFF2-40B4-BE49-F238E27FC236}">
                  <a16:creationId xmlns:a16="http://schemas.microsoft.com/office/drawing/2014/main" id="{78D7C9D0-9E15-4BE4-A9D2-CB41C6102DAA}"/>
                </a:ext>
              </a:extLst>
            </p:cNvPr>
            <p:cNvSpPr txBox="1"/>
            <p:nvPr/>
          </p:nvSpPr>
          <p:spPr>
            <a:xfrm>
              <a:off x="8000415" y="2507071"/>
              <a:ext cx="1005367"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animals</a:t>
              </a:r>
            </a:p>
          </p:txBody>
        </p:sp>
        <p:sp>
          <p:nvSpPr>
            <p:cNvPr id="62" name="文本框 61">
              <a:extLst>
                <a:ext uri="{FF2B5EF4-FFF2-40B4-BE49-F238E27FC236}">
                  <a16:creationId xmlns:a16="http://schemas.microsoft.com/office/drawing/2014/main" id="{0799D7E6-82C8-4C6B-839A-D18A8762FEBA}"/>
                </a:ext>
              </a:extLst>
            </p:cNvPr>
            <p:cNvSpPr txBox="1"/>
            <p:nvPr/>
          </p:nvSpPr>
          <p:spPr>
            <a:xfrm>
              <a:off x="8930096" y="2507071"/>
              <a:ext cx="1026369" cy="4044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800" dirty="0"/>
                <a:t>human</a:t>
              </a:r>
              <a:endParaRPr lang="zh-CN" altLang="en-US" sz="800" dirty="0"/>
            </a:p>
          </p:txBody>
        </p:sp>
      </p:grpSp>
      <p:sp>
        <p:nvSpPr>
          <p:cNvPr id="2" name="标题 1">
            <a:extLst>
              <a:ext uri="{FF2B5EF4-FFF2-40B4-BE49-F238E27FC236}">
                <a16:creationId xmlns:a16="http://schemas.microsoft.com/office/drawing/2014/main" id="{A54702E0-343B-46F8-8DA5-2AB0753D86E8}"/>
              </a:ext>
            </a:extLst>
          </p:cNvPr>
          <p:cNvSpPr>
            <a:spLocks noGrp="1"/>
          </p:cNvSpPr>
          <p:nvPr>
            <p:ph type="title"/>
          </p:nvPr>
        </p:nvSpPr>
        <p:spPr>
          <a:xfrm>
            <a:off x="2779511" y="121280"/>
            <a:ext cx="6633094" cy="1204055"/>
          </a:xfrm>
        </p:spPr>
        <p:txBody>
          <a:bodyPr>
            <a:normAutofit/>
          </a:bodyPr>
          <a:lstStyle/>
          <a:p>
            <a:r>
              <a:rPr lang="en-US" altLang="zh-CN" sz="3600" dirty="0"/>
              <a:t>Compare neural network and brain in representational level</a:t>
            </a:r>
            <a:endParaRPr lang="zh-CN" altLang="en-US" sz="3600" dirty="0"/>
          </a:p>
        </p:txBody>
      </p:sp>
      <p:sp>
        <p:nvSpPr>
          <p:cNvPr id="3" name="内容占位符 2">
            <a:extLst>
              <a:ext uri="{FF2B5EF4-FFF2-40B4-BE49-F238E27FC236}">
                <a16:creationId xmlns:a16="http://schemas.microsoft.com/office/drawing/2014/main" id="{DCCE9F26-2EAC-4508-B5C8-C19C8E37A996}"/>
              </a:ext>
            </a:extLst>
          </p:cNvPr>
          <p:cNvSpPr>
            <a:spLocks noGrp="1"/>
          </p:cNvSpPr>
          <p:nvPr>
            <p:ph idx="1"/>
          </p:nvPr>
        </p:nvSpPr>
        <p:spPr>
          <a:xfrm>
            <a:off x="73397" y="1358924"/>
            <a:ext cx="7823264" cy="5359117"/>
          </a:xfrm>
        </p:spPr>
        <p:txBody>
          <a:bodyPr>
            <a:normAutofit/>
          </a:bodyPr>
          <a:lstStyle/>
          <a:p>
            <a:pPr marL="162900" indent="-180000">
              <a:buFont typeface="Arial" panose="020B0604020202020204" pitchFamily="34" charset="0"/>
              <a:buChar char="•"/>
            </a:pPr>
            <a:r>
              <a:rPr lang="en-US" altLang="zh-CN" sz="2000" dirty="0"/>
              <a:t>Neural network on this task</a:t>
            </a:r>
          </a:p>
          <a:p>
            <a:pPr marL="562950" lvl="1" indent="-180000">
              <a:buFont typeface="Arial" panose="020B0604020202020204" pitchFamily="34" charset="0"/>
              <a:buChar char="•"/>
            </a:pPr>
            <a:r>
              <a:rPr lang="en-US" altLang="zh-CN" sz="1600" dirty="0"/>
              <a:t>Use a pretrained Resnet-18 </a:t>
            </a:r>
            <a:r>
              <a:rPr lang="en-US" altLang="zh-CN" sz="1400" dirty="0">
                <a:solidFill>
                  <a:schemeClr val="bg1">
                    <a:lumMod val="50000"/>
                  </a:schemeClr>
                </a:solidFill>
              </a:rPr>
              <a:t>(He et al. 2016)</a:t>
            </a:r>
            <a:r>
              <a:rPr lang="en-US" altLang="zh-CN" sz="1600" dirty="0"/>
              <a:t>, a brain-like recurrent ANNs </a:t>
            </a:r>
            <a:r>
              <a:rPr lang="en-US" altLang="zh-CN" sz="1600" dirty="0" err="1"/>
              <a:t>CORnet</a:t>
            </a:r>
            <a:r>
              <a:rPr lang="en-US" altLang="zh-CN" sz="1600" dirty="0"/>
              <a:t> </a:t>
            </a:r>
            <a:r>
              <a:rPr lang="en-US" altLang="zh-CN" sz="1400" dirty="0">
                <a:solidFill>
                  <a:schemeClr val="bg1">
                    <a:lumMod val="50000"/>
                  </a:schemeClr>
                </a:solidFill>
              </a:rPr>
              <a:t>(</a:t>
            </a:r>
            <a:r>
              <a:rPr lang="en-US" altLang="zh-CN" sz="1400" dirty="0" err="1">
                <a:solidFill>
                  <a:schemeClr val="bg1">
                    <a:lumMod val="50000"/>
                  </a:schemeClr>
                </a:solidFill>
              </a:rPr>
              <a:t>Kubilius</a:t>
            </a:r>
            <a:r>
              <a:rPr lang="en-US" altLang="zh-CN" sz="1400" dirty="0">
                <a:solidFill>
                  <a:schemeClr val="bg1">
                    <a:lumMod val="50000"/>
                  </a:schemeClr>
                </a:solidFill>
              </a:rPr>
              <a:t> et al. 2018)</a:t>
            </a:r>
            <a:r>
              <a:rPr lang="en-US" altLang="zh-CN" sz="1600" dirty="0"/>
              <a:t>, a self-implement RCNN with biologically-plausible lateral and top-down connections </a:t>
            </a:r>
            <a:r>
              <a:rPr lang="en-US" altLang="zh-CN" sz="1400" dirty="0">
                <a:solidFill>
                  <a:schemeClr val="bg1">
                    <a:lumMod val="50000"/>
                  </a:schemeClr>
                </a:solidFill>
              </a:rPr>
              <a:t>(</a:t>
            </a:r>
            <a:r>
              <a:rPr lang="en-US" altLang="zh-CN" sz="1400" dirty="0" err="1">
                <a:solidFill>
                  <a:schemeClr val="bg1">
                    <a:lumMod val="50000"/>
                  </a:schemeClr>
                </a:solidFill>
              </a:rPr>
              <a:t>Spoerer</a:t>
            </a:r>
            <a:r>
              <a:rPr lang="en-US" altLang="zh-CN" sz="1400" dirty="0">
                <a:solidFill>
                  <a:schemeClr val="bg1">
                    <a:lumMod val="50000"/>
                  </a:schemeClr>
                </a:solidFill>
              </a:rPr>
              <a:t> et al. 2017)</a:t>
            </a:r>
            <a:r>
              <a:rPr lang="en-US" altLang="zh-CN" sz="1400" dirty="0"/>
              <a:t>.</a:t>
            </a:r>
          </a:p>
          <a:p>
            <a:pPr marL="562950" lvl="1" indent="-180000">
              <a:buFont typeface="Arial" panose="020B0604020202020204" pitchFamily="34" charset="0"/>
              <a:buChar char="•"/>
            </a:pPr>
            <a:r>
              <a:rPr lang="en-US" altLang="zh-CN" sz="1600" dirty="0"/>
              <a:t>Resnet-18 achieve 78% top-1 accuracy on test set, the accuracy of the other two models are chance-level. Thus we only compare the hidden activity between Resnet and brain</a:t>
            </a:r>
            <a:r>
              <a:rPr lang="en-US" altLang="zh-CN" sz="1600" dirty="0">
                <a:solidFill>
                  <a:srgbClr val="0070C0"/>
                </a:solidFill>
              </a:rPr>
              <a:t> </a:t>
            </a:r>
            <a:r>
              <a:rPr lang="en-US" altLang="zh-CN" sz="1600" dirty="0"/>
              <a:t>in representational level. </a:t>
            </a:r>
          </a:p>
          <a:p>
            <a:pPr marL="562950" lvl="1" indent="-180000">
              <a:buFont typeface="Arial" panose="020B0604020202020204" pitchFamily="34" charset="0"/>
              <a:buChar char="•"/>
            </a:pPr>
            <a:r>
              <a:rPr lang="en-US" altLang="zh-CN" sz="1600" dirty="0"/>
              <a:t>Every layers of Resnet have the exactly same RDM, and the stimuli(1750) precisely clustered into these 4 categories</a:t>
            </a:r>
            <a:r>
              <a:rPr lang="en-US" altLang="zh-CN" sz="1600" dirty="0">
                <a:solidFill>
                  <a:srgbClr val="0070C0"/>
                </a:solidFill>
              </a:rPr>
              <a:t> </a:t>
            </a:r>
            <a:r>
              <a:rPr lang="en-US" altLang="zh-CN" sz="1400" dirty="0">
                <a:solidFill>
                  <a:srgbClr val="0070C0"/>
                </a:solidFill>
              </a:rPr>
              <a:t>[bottom right]</a:t>
            </a:r>
            <a:r>
              <a:rPr lang="en-US" altLang="zh-CN" sz="1400" dirty="0"/>
              <a:t>. </a:t>
            </a:r>
          </a:p>
          <a:p>
            <a:pPr marL="562950" lvl="1" indent="-180000">
              <a:buFont typeface="Arial" panose="020B0604020202020204" pitchFamily="34" charset="0"/>
              <a:buChar char="•"/>
            </a:pPr>
            <a:r>
              <a:rPr lang="en-US" altLang="zh-CN" sz="1600" dirty="0"/>
              <a:t>This may imply only 1 convolutional layer is enough to classify all stimuli. But with convolutional layers, only Resnet do this transfer learning task successfully.</a:t>
            </a:r>
          </a:p>
        </p:txBody>
      </p:sp>
      <p:grpSp>
        <p:nvGrpSpPr>
          <p:cNvPr id="24" name="组合 23">
            <a:extLst>
              <a:ext uri="{FF2B5EF4-FFF2-40B4-BE49-F238E27FC236}">
                <a16:creationId xmlns:a16="http://schemas.microsoft.com/office/drawing/2014/main" id="{01D85B14-EF0A-49A6-839C-48255F573357}"/>
              </a:ext>
            </a:extLst>
          </p:cNvPr>
          <p:cNvGrpSpPr/>
          <p:nvPr/>
        </p:nvGrpSpPr>
        <p:grpSpPr>
          <a:xfrm>
            <a:off x="8022305" y="2580955"/>
            <a:ext cx="976433" cy="1867292"/>
            <a:chOff x="7048900" y="3715104"/>
            <a:chExt cx="1430430" cy="2099225"/>
          </a:xfrm>
        </p:grpSpPr>
        <p:sp>
          <p:nvSpPr>
            <p:cNvPr id="25" name="文本框 24">
              <a:extLst>
                <a:ext uri="{FF2B5EF4-FFF2-40B4-BE49-F238E27FC236}">
                  <a16:creationId xmlns:a16="http://schemas.microsoft.com/office/drawing/2014/main" id="{02FEA536-EB98-4040-A937-B0A388B9AB33}"/>
                </a:ext>
              </a:extLst>
            </p:cNvPr>
            <p:cNvSpPr txBox="1"/>
            <p:nvPr/>
          </p:nvSpPr>
          <p:spPr>
            <a:xfrm>
              <a:off x="7452963" y="3781242"/>
              <a:ext cx="1026365" cy="310575"/>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natural</a:t>
              </a:r>
            </a:p>
          </p:txBody>
        </p:sp>
        <p:sp>
          <p:nvSpPr>
            <p:cNvPr id="26" name="文本框 25">
              <a:extLst>
                <a:ext uri="{FF2B5EF4-FFF2-40B4-BE49-F238E27FC236}">
                  <a16:creationId xmlns:a16="http://schemas.microsoft.com/office/drawing/2014/main" id="{01F8AFE0-E8EB-48AA-8E83-245A05A8F995}"/>
                </a:ext>
              </a:extLst>
            </p:cNvPr>
            <p:cNvSpPr txBox="1"/>
            <p:nvPr/>
          </p:nvSpPr>
          <p:spPr>
            <a:xfrm>
              <a:off x="7452963" y="4292227"/>
              <a:ext cx="1026365" cy="365991"/>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artificial</a:t>
              </a:r>
            </a:p>
          </p:txBody>
        </p:sp>
        <p:sp>
          <p:nvSpPr>
            <p:cNvPr id="27" name="文本框 26">
              <a:extLst>
                <a:ext uri="{FF2B5EF4-FFF2-40B4-BE49-F238E27FC236}">
                  <a16:creationId xmlns:a16="http://schemas.microsoft.com/office/drawing/2014/main" id="{3CD900D7-24E6-4E4D-8C0F-5128EF74DCFC}"/>
                </a:ext>
              </a:extLst>
            </p:cNvPr>
            <p:cNvSpPr txBox="1"/>
            <p:nvPr/>
          </p:nvSpPr>
          <p:spPr>
            <a:xfrm>
              <a:off x="7452965" y="4879809"/>
              <a:ext cx="1026365" cy="31057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animals</a:t>
              </a:r>
            </a:p>
          </p:txBody>
        </p:sp>
        <p:sp>
          <p:nvSpPr>
            <p:cNvPr id="28" name="文本框 27">
              <a:extLst>
                <a:ext uri="{FF2B5EF4-FFF2-40B4-BE49-F238E27FC236}">
                  <a16:creationId xmlns:a16="http://schemas.microsoft.com/office/drawing/2014/main" id="{36E36FC1-817E-4791-97B6-7EAEF9FF849C}"/>
                </a:ext>
              </a:extLst>
            </p:cNvPr>
            <p:cNvSpPr txBox="1"/>
            <p:nvPr/>
          </p:nvSpPr>
          <p:spPr>
            <a:xfrm>
              <a:off x="7452965" y="5435812"/>
              <a:ext cx="1026365" cy="31057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50" dirty="0"/>
                <a:t>human</a:t>
              </a:r>
              <a:endParaRPr lang="zh-CN" altLang="en-US" sz="1050" dirty="0"/>
            </a:p>
          </p:txBody>
        </p:sp>
        <p:sp>
          <p:nvSpPr>
            <p:cNvPr id="29" name="文本框 28">
              <a:extLst>
                <a:ext uri="{FF2B5EF4-FFF2-40B4-BE49-F238E27FC236}">
                  <a16:creationId xmlns:a16="http://schemas.microsoft.com/office/drawing/2014/main" id="{10CDAEAF-4DBF-486C-8927-E9F4ABD55C28}"/>
                </a:ext>
              </a:extLst>
            </p:cNvPr>
            <p:cNvSpPr txBox="1"/>
            <p:nvPr/>
          </p:nvSpPr>
          <p:spPr>
            <a:xfrm rot="16200000">
              <a:off x="6707632" y="4056372"/>
              <a:ext cx="1035384" cy="35284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000" dirty="0"/>
                <a:t>inanimate</a:t>
              </a:r>
            </a:p>
          </p:txBody>
        </p:sp>
        <p:sp>
          <p:nvSpPr>
            <p:cNvPr id="30" name="文本框 29">
              <a:extLst>
                <a:ext uri="{FF2B5EF4-FFF2-40B4-BE49-F238E27FC236}">
                  <a16:creationId xmlns:a16="http://schemas.microsoft.com/office/drawing/2014/main" id="{D14B3CC0-6CCA-4D5F-93E5-6CD59C901EB3}"/>
                </a:ext>
              </a:extLst>
            </p:cNvPr>
            <p:cNvSpPr txBox="1"/>
            <p:nvPr/>
          </p:nvSpPr>
          <p:spPr>
            <a:xfrm rot="16200000">
              <a:off x="6739491" y="5144178"/>
              <a:ext cx="988319" cy="35198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altLang="zh-CN" sz="1100" dirty="0"/>
                <a:t>animate</a:t>
              </a:r>
            </a:p>
          </p:txBody>
        </p:sp>
      </p:grpSp>
      <p:pic>
        <p:nvPicPr>
          <p:cNvPr id="31" name="Picture 2">
            <a:extLst>
              <a:ext uri="{FF2B5EF4-FFF2-40B4-BE49-F238E27FC236}">
                <a16:creationId xmlns:a16="http://schemas.microsoft.com/office/drawing/2014/main" id="{D50E2EF2-47DA-4BB6-A99B-A755AC401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6681" y="2067840"/>
            <a:ext cx="3122288" cy="2380830"/>
          </a:xfrm>
          <a:prstGeom prst="rect">
            <a:avLst/>
          </a:prstGeom>
          <a:noFill/>
          <a:extLst>
            <a:ext uri="{909E8E84-426E-40DD-AFC4-6F175D3DCCD1}">
              <a14:hiddenFill xmlns:a14="http://schemas.microsoft.com/office/drawing/2010/main">
                <a:solidFill>
                  <a:srgbClr val="FFFFFF"/>
                </a:solidFill>
              </a14:hiddenFill>
            </a:ext>
          </a:extLst>
        </p:spPr>
      </p:pic>
      <p:sp>
        <p:nvSpPr>
          <p:cNvPr id="63" name="文本框 62">
            <a:extLst>
              <a:ext uri="{FF2B5EF4-FFF2-40B4-BE49-F238E27FC236}">
                <a16:creationId xmlns:a16="http://schemas.microsoft.com/office/drawing/2014/main" id="{05B4BB8C-B000-4BD1-824B-38D500325A95}"/>
              </a:ext>
            </a:extLst>
          </p:cNvPr>
          <p:cNvSpPr txBox="1"/>
          <p:nvPr/>
        </p:nvSpPr>
        <p:spPr>
          <a:xfrm>
            <a:off x="9612936" y="4736613"/>
            <a:ext cx="1849217" cy="600164"/>
          </a:xfrm>
          <a:prstGeom prst="rect">
            <a:avLst/>
          </a:prstGeom>
          <a:noFill/>
        </p:spPr>
        <p:txBody>
          <a:bodyPr wrap="square" rtlCol="0">
            <a:spAutoFit/>
          </a:bodyPr>
          <a:lstStyle/>
          <a:p>
            <a:r>
              <a:rPr lang="en-US" altLang="zh-CN" sz="1100" dirty="0">
                <a:solidFill>
                  <a:schemeClr val="bg1">
                    <a:lumMod val="50000"/>
                  </a:schemeClr>
                </a:solidFill>
              </a:rPr>
              <a:t>(Different size of the square is due to each category has different number of stimuli)</a:t>
            </a:r>
            <a:endParaRPr lang="zh-CN" altLang="en-US" sz="1100" dirty="0">
              <a:solidFill>
                <a:schemeClr val="bg1">
                  <a:lumMod val="50000"/>
                </a:schemeClr>
              </a:solidFill>
            </a:endParaRPr>
          </a:p>
        </p:txBody>
      </p:sp>
    </p:spTree>
    <p:extLst>
      <p:ext uri="{BB962C8B-B14F-4D97-AF65-F5344CB8AC3E}">
        <p14:creationId xmlns:p14="http://schemas.microsoft.com/office/powerpoint/2010/main" val="379545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F5484-22FC-454C-976E-3297FFAB196A}"/>
              </a:ext>
            </a:extLst>
          </p:cNvPr>
          <p:cNvSpPr>
            <a:spLocks noGrp="1"/>
          </p:cNvSpPr>
          <p:nvPr>
            <p:ph type="title"/>
          </p:nvPr>
        </p:nvSpPr>
        <p:spPr/>
        <p:txBody>
          <a:bodyPr/>
          <a:lstStyle/>
          <a:p>
            <a:r>
              <a:rPr lang="en-US" altLang="zh-CN" dirty="0"/>
              <a:t>2. Add feedback to NN</a:t>
            </a:r>
            <a:endParaRPr lang="zh-CN" altLang="en-US" dirty="0"/>
          </a:p>
        </p:txBody>
      </p:sp>
      <p:sp>
        <p:nvSpPr>
          <p:cNvPr id="3" name="内容占位符 2">
            <a:extLst>
              <a:ext uri="{FF2B5EF4-FFF2-40B4-BE49-F238E27FC236}">
                <a16:creationId xmlns:a16="http://schemas.microsoft.com/office/drawing/2014/main" id="{D19C6294-7192-49E3-A89A-BC7EF29CE8DA}"/>
              </a:ext>
            </a:extLst>
          </p:cNvPr>
          <p:cNvSpPr>
            <a:spLocks noGrp="1"/>
          </p:cNvSpPr>
          <p:nvPr>
            <p:ph idx="1"/>
          </p:nvPr>
        </p:nvSpPr>
        <p:spPr>
          <a:xfrm>
            <a:off x="838200" y="1825625"/>
            <a:ext cx="6296147" cy="4351338"/>
          </a:xfrm>
        </p:spPr>
        <p:txBody>
          <a:bodyPr/>
          <a:lstStyle/>
          <a:p>
            <a:r>
              <a:rPr lang="en-US" altLang="zh-CN" dirty="0"/>
              <a:t>Feedback mechanism</a:t>
            </a:r>
          </a:p>
          <a:p>
            <a:pPr lvl="1"/>
            <a:r>
              <a:rPr lang="en-US" altLang="zh-CN" dirty="0"/>
              <a:t>Lateral and top-down connections</a:t>
            </a:r>
            <a:r>
              <a:rPr lang="en-US" altLang="zh-CN" sz="1600" dirty="0"/>
              <a:t>(</a:t>
            </a:r>
            <a:r>
              <a:rPr lang="en-US" altLang="zh-CN" sz="1600" dirty="0" err="1"/>
              <a:t>Spoerer</a:t>
            </a:r>
            <a:r>
              <a:rPr lang="en-US" altLang="zh-CN" sz="1600" dirty="0"/>
              <a:t> et al. 2017, </a:t>
            </a:r>
            <a:r>
              <a:rPr lang="en-US" altLang="zh-CN" sz="1600" dirty="0" err="1"/>
              <a:t>Kubilius</a:t>
            </a:r>
            <a:r>
              <a:rPr lang="en-US" altLang="zh-CN" sz="1600" dirty="0"/>
              <a:t> et al. 2019)</a:t>
            </a:r>
          </a:p>
          <a:p>
            <a:pPr lvl="1"/>
            <a:r>
              <a:rPr lang="en-US" altLang="zh-CN" dirty="0"/>
              <a:t>Top-down attention</a:t>
            </a:r>
            <a:r>
              <a:rPr lang="en-US" altLang="zh-CN" sz="1600" dirty="0"/>
              <a:t>(Vaswani 2017, Lindsay &amp; Miller,</a:t>
            </a:r>
            <a:r>
              <a:rPr lang="zh-CN" altLang="en-US" sz="1600" dirty="0"/>
              <a:t> </a:t>
            </a:r>
            <a:r>
              <a:rPr lang="en-US" altLang="zh-CN" sz="1600" dirty="0"/>
              <a:t>2018)</a:t>
            </a:r>
          </a:p>
          <a:p>
            <a:r>
              <a:rPr lang="en-US" altLang="zh-CN" sz="2000" dirty="0"/>
              <a:t>Add feedback to NN and also compare representation dissimilarity matrix in different layers and performance.</a:t>
            </a:r>
          </a:p>
          <a:p>
            <a:endParaRPr lang="en-US" altLang="zh-CN" sz="2000" dirty="0"/>
          </a:p>
          <a:p>
            <a:pPr lvl="1"/>
            <a:endParaRPr lang="en-US" altLang="zh-CN" sz="1600" dirty="0"/>
          </a:p>
          <a:p>
            <a:pPr lvl="1"/>
            <a:endParaRPr lang="en-US" altLang="zh-CN" dirty="0"/>
          </a:p>
          <a:p>
            <a:pPr lvl="1"/>
            <a:endParaRPr lang="en-US" altLang="zh-CN" dirty="0"/>
          </a:p>
          <a:p>
            <a:pPr lvl="1"/>
            <a:endParaRPr lang="zh-CN" altLang="en-US" dirty="0"/>
          </a:p>
        </p:txBody>
      </p:sp>
      <p:pic>
        <p:nvPicPr>
          <p:cNvPr id="5" name="图片 4">
            <a:extLst>
              <a:ext uri="{FF2B5EF4-FFF2-40B4-BE49-F238E27FC236}">
                <a16:creationId xmlns:a16="http://schemas.microsoft.com/office/drawing/2014/main" id="{BB1E7246-D4D6-4349-BEAC-CB9185CAC73E}"/>
              </a:ext>
            </a:extLst>
          </p:cNvPr>
          <p:cNvPicPr>
            <a:picLocks noChangeAspect="1"/>
          </p:cNvPicPr>
          <p:nvPr/>
        </p:nvPicPr>
        <p:blipFill>
          <a:blip r:embed="rId3"/>
          <a:stretch>
            <a:fillRect/>
          </a:stretch>
        </p:blipFill>
        <p:spPr>
          <a:xfrm>
            <a:off x="8906296" y="414741"/>
            <a:ext cx="1383138" cy="3596158"/>
          </a:xfrm>
          <a:prstGeom prst="rect">
            <a:avLst/>
          </a:prstGeom>
        </p:spPr>
      </p:pic>
      <p:pic>
        <p:nvPicPr>
          <p:cNvPr id="7" name="图片 6">
            <a:extLst>
              <a:ext uri="{FF2B5EF4-FFF2-40B4-BE49-F238E27FC236}">
                <a16:creationId xmlns:a16="http://schemas.microsoft.com/office/drawing/2014/main" id="{E48982C0-9C18-49DF-9DDF-6AE588D4DE3C}"/>
              </a:ext>
            </a:extLst>
          </p:cNvPr>
          <p:cNvPicPr>
            <a:picLocks noChangeAspect="1"/>
          </p:cNvPicPr>
          <p:nvPr/>
        </p:nvPicPr>
        <p:blipFill>
          <a:blip r:embed="rId4"/>
          <a:stretch>
            <a:fillRect/>
          </a:stretch>
        </p:blipFill>
        <p:spPr>
          <a:xfrm>
            <a:off x="10673757" y="405136"/>
            <a:ext cx="1360085" cy="3634578"/>
          </a:xfrm>
          <a:prstGeom prst="rect">
            <a:avLst/>
          </a:prstGeom>
        </p:spPr>
      </p:pic>
      <p:pic>
        <p:nvPicPr>
          <p:cNvPr id="9" name="图片 8">
            <a:extLst>
              <a:ext uri="{FF2B5EF4-FFF2-40B4-BE49-F238E27FC236}">
                <a16:creationId xmlns:a16="http://schemas.microsoft.com/office/drawing/2014/main" id="{5DD90F29-B4FC-46BB-BD58-EA9723884F08}"/>
              </a:ext>
            </a:extLst>
          </p:cNvPr>
          <p:cNvPicPr>
            <a:picLocks noChangeAspect="1"/>
          </p:cNvPicPr>
          <p:nvPr/>
        </p:nvPicPr>
        <p:blipFill>
          <a:blip r:embed="rId5"/>
          <a:stretch>
            <a:fillRect/>
          </a:stretch>
        </p:blipFill>
        <p:spPr>
          <a:xfrm>
            <a:off x="8521972" y="72958"/>
            <a:ext cx="3670028" cy="332178"/>
          </a:xfrm>
          <a:prstGeom prst="rect">
            <a:avLst/>
          </a:prstGeom>
        </p:spPr>
      </p:pic>
      <p:pic>
        <p:nvPicPr>
          <p:cNvPr id="1026" name="Picture 2" descr="CVPR18: Session 2-2B: Object Recognition &amp; Scene Understanding III ...">
            <a:extLst>
              <a:ext uri="{FF2B5EF4-FFF2-40B4-BE49-F238E27FC236}">
                <a16:creationId xmlns:a16="http://schemas.microsoft.com/office/drawing/2014/main" id="{E8DFD18F-0EDB-4453-AB85-D5E053FFF82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13" t="7211" r="27526" b="24490"/>
          <a:stretch/>
        </p:blipFill>
        <p:spPr bwMode="auto">
          <a:xfrm>
            <a:off x="7518670" y="4001294"/>
            <a:ext cx="4673330" cy="284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390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E6876-6E20-4138-B38C-E8F5C0572A68}"/>
              </a:ext>
            </a:extLst>
          </p:cNvPr>
          <p:cNvSpPr>
            <a:spLocks noGrp="1"/>
          </p:cNvSpPr>
          <p:nvPr>
            <p:ph type="title"/>
          </p:nvPr>
        </p:nvSpPr>
        <p:spPr>
          <a:xfrm>
            <a:off x="231707" y="365125"/>
            <a:ext cx="10515600" cy="1325563"/>
          </a:xfrm>
        </p:spPr>
        <p:txBody>
          <a:bodyPr/>
          <a:lstStyle/>
          <a:p>
            <a:r>
              <a:rPr lang="en-US" altLang="zh-CN" dirty="0"/>
              <a:t>3. Add feedback loops to NN</a:t>
            </a:r>
            <a:endParaRPr lang="zh-CN" altLang="en-US" dirty="0"/>
          </a:p>
        </p:txBody>
      </p:sp>
      <p:sp>
        <p:nvSpPr>
          <p:cNvPr id="3" name="内容占位符 2">
            <a:extLst>
              <a:ext uri="{FF2B5EF4-FFF2-40B4-BE49-F238E27FC236}">
                <a16:creationId xmlns:a16="http://schemas.microsoft.com/office/drawing/2014/main" id="{61954840-61BE-489D-B599-6942A64BD245}"/>
              </a:ext>
            </a:extLst>
          </p:cNvPr>
          <p:cNvSpPr>
            <a:spLocks noGrp="1"/>
          </p:cNvSpPr>
          <p:nvPr>
            <p:ph idx="1"/>
          </p:nvPr>
        </p:nvSpPr>
        <p:spPr>
          <a:xfrm>
            <a:off x="231707" y="1825625"/>
            <a:ext cx="7027509" cy="4351338"/>
          </a:xfrm>
        </p:spPr>
        <p:txBody>
          <a:bodyPr>
            <a:normAutofit/>
          </a:bodyPr>
          <a:lstStyle/>
          <a:p>
            <a:r>
              <a:rPr lang="en-US" altLang="zh-CN" sz="2000" dirty="0"/>
              <a:t>CNN only looks at the </a:t>
            </a:r>
            <a:r>
              <a:rPr lang="en-US" altLang="zh-CN" sz="2000" b="1" dirty="0">
                <a:solidFill>
                  <a:srgbClr val="C00000"/>
                </a:solidFill>
              </a:rPr>
              <a:t>whole</a:t>
            </a:r>
            <a:r>
              <a:rPr lang="en-US" altLang="zh-CN" sz="2000" dirty="0"/>
              <a:t> image </a:t>
            </a:r>
            <a:r>
              <a:rPr lang="en-US" altLang="zh-CN" sz="2000" b="1" dirty="0">
                <a:solidFill>
                  <a:srgbClr val="C00000"/>
                </a:solidFill>
              </a:rPr>
              <a:t>once</a:t>
            </a:r>
            <a:r>
              <a:rPr lang="en-US" altLang="zh-CN" sz="2000" dirty="0"/>
              <a:t>:</a:t>
            </a:r>
          </a:p>
          <a:p>
            <a:pPr lvl="1"/>
            <a:r>
              <a:rPr lang="en-US" altLang="zh-CN" sz="1800" dirty="0"/>
              <a:t>Human seems to use attention like zoom lens,</a:t>
            </a:r>
            <a:r>
              <a:rPr lang="zh-CN" altLang="en-US" sz="1800" dirty="0"/>
              <a:t> </a:t>
            </a:r>
            <a:r>
              <a:rPr lang="en-US" altLang="zh-CN" sz="1800" dirty="0"/>
              <a:t>looks at different parts of image at each timesteps.</a:t>
            </a:r>
          </a:p>
          <a:p>
            <a:r>
              <a:rPr lang="en-US" altLang="zh-CN" sz="2000" dirty="0"/>
              <a:t>Add the same feedback mechanism to RNN(NN with timestep):</a:t>
            </a:r>
          </a:p>
          <a:p>
            <a:pPr lvl="1"/>
            <a:r>
              <a:rPr lang="en-US" altLang="zh-CN" sz="1800" b="0" i="0" dirty="0">
                <a:solidFill>
                  <a:srgbClr val="242021"/>
                </a:solidFill>
                <a:effectLst/>
                <a:latin typeface="MinionPro-Regular"/>
              </a:rPr>
              <a:t>Recurrent computations to take place.</a:t>
            </a:r>
            <a:endParaRPr lang="en-US" altLang="zh-CN" sz="1800" dirty="0"/>
          </a:p>
          <a:p>
            <a:pPr lvl="1"/>
            <a:r>
              <a:rPr lang="en-US" altLang="zh-CN" sz="1800" dirty="0"/>
              <a:t>Add Poisson noises to each units to mimic noise in the brain.</a:t>
            </a:r>
          </a:p>
          <a:p>
            <a:pPr lvl="1"/>
            <a:r>
              <a:rPr lang="en-US" altLang="zh-CN" sz="1800" dirty="0"/>
              <a:t>Penalize time consuming: trade off between the noise added and information got.</a:t>
            </a:r>
          </a:p>
          <a:p>
            <a:pPr lvl="1"/>
            <a:endParaRPr lang="en-US" altLang="zh-CN" sz="1800" dirty="0"/>
          </a:p>
          <a:p>
            <a:endParaRPr lang="en-US" altLang="zh-CN" sz="2000" dirty="0"/>
          </a:p>
          <a:p>
            <a:endParaRPr lang="zh-CN" altLang="en-US" sz="2000" dirty="0"/>
          </a:p>
        </p:txBody>
      </p:sp>
      <p:pic>
        <p:nvPicPr>
          <p:cNvPr id="5" name="图片 4">
            <a:extLst>
              <a:ext uri="{FF2B5EF4-FFF2-40B4-BE49-F238E27FC236}">
                <a16:creationId xmlns:a16="http://schemas.microsoft.com/office/drawing/2014/main" id="{0E3B1905-D28A-4B62-9EDE-DDC17F2A91FB}"/>
              </a:ext>
            </a:extLst>
          </p:cNvPr>
          <p:cNvPicPr>
            <a:picLocks noChangeAspect="1"/>
          </p:cNvPicPr>
          <p:nvPr/>
        </p:nvPicPr>
        <p:blipFill rotWithShape="1">
          <a:blip r:embed="rId3"/>
          <a:srcRect l="740" t="5127" r="19736" b="8871"/>
          <a:stretch/>
        </p:blipFill>
        <p:spPr>
          <a:xfrm>
            <a:off x="7517363" y="3603771"/>
            <a:ext cx="4674637" cy="3072946"/>
          </a:xfrm>
          <a:prstGeom prst="rect">
            <a:avLst/>
          </a:prstGeom>
        </p:spPr>
      </p:pic>
      <p:pic>
        <p:nvPicPr>
          <p:cNvPr id="6" name="图片 5">
            <a:extLst>
              <a:ext uri="{FF2B5EF4-FFF2-40B4-BE49-F238E27FC236}">
                <a16:creationId xmlns:a16="http://schemas.microsoft.com/office/drawing/2014/main" id="{8BBE781E-CBC9-4652-A4ED-8A350D4C99B4}"/>
              </a:ext>
            </a:extLst>
          </p:cNvPr>
          <p:cNvPicPr>
            <a:picLocks noChangeAspect="1"/>
          </p:cNvPicPr>
          <p:nvPr/>
        </p:nvPicPr>
        <p:blipFill rotWithShape="1">
          <a:blip r:embed="rId4"/>
          <a:srcRect l="2512" t="-698" r="7292" b="1970"/>
          <a:stretch/>
        </p:blipFill>
        <p:spPr>
          <a:xfrm>
            <a:off x="7259216" y="0"/>
            <a:ext cx="4932784" cy="3298799"/>
          </a:xfrm>
          <a:prstGeom prst="rect">
            <a:avLst/>
          </a:prstGeom>
        </p:spPr>
      </p:pic>
    </p:spTree>
    <p:extLst>
      <p:ext uri="{BB962C8B-B14F-4D97-AF65-F5344CB8AC3E}">
        <p14:creationId xmlns:p14="http://schemas.microsoft.com/office/powerpoint/2010/main" val="2050135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716A24-F39C-4E91-97B5-FCE61EC0F8FC}"/>
              </a:ext>
            </a:extLst>
          </p:cNvPr>
          <p:cNvSpPr>
            <a:spLocks noGrp="1"/>
          </p:cNvSpPr>
          <p:nvPr>
            <p:ph type="title"/>
          </p:nvPr>
        </p:nvSpPr>
        <p:spPr/>
        <p:txBody>
          <a:bodyPr/>
          <a:lstStyle/>
          <a:p>
            <a:r>
              <a:rPr lang="en-US" altLang="zh-CN" dirty="0"/>
              <a:t>4. Study how and why feedback works</a:t>
            </a:r>
            <a:endParaRPr lang="zh-CN" altLang="en-US" dirty="0"/>
          </a:p>
        </p:txBody>
      </p:sp>
      <p:sp>
        <p:nvSpPr>
          <p:cNvPr id="3" name="内容占位符 2">
            <a:extLst>
              <a:ext uri="{FF2B5EF4-FFF2-40B4-BE49-F238E27FC236}">
                <a16:creationId xmlns:a16="http://schemas.microsoft.com/office/drawing/2014/main" id="{06614949-9D93-41F1-A890-15D7F87B3E1C}"/>
              </a:ext>
            </a:extLst>
          </p:cNvPr>
          <p:cNvSpPr>
            <a:spLocks noGrp="1"/>
          </p:cNvSpPr>
          <p:nvPr>
            <p:ph idx="1"/>
          </p:nvPr>
        </p:nvSpPr>
        <p:spPr/>
        <p:txBody>
          <a:bodyPr/>
          <a:lstStyle/>
          <a:p>
            <a:r>
              <a:rPr lang="en-US" altLang="zh-CN" dirty="0"/>
              <a:t>Train biologically plausible neural networks to</a:t>
            </a:r>
            <a:r>
              <a:rPr lang="zh-CN" altLang="en-US" dirty="0"/>
              <a:t> </a:t>
            </a:r>
            <a:r>
              <a:rPr lang="en-US" altLang="zh-CN" dirty="0"/>
              <a:t>do cognitive tasks</a:t>
            </a:r>
            <a:r>
              <a:rPr lang="en-US" altLang="zh-CN" sz="1600" dirty="0"/>
              <a:t>(HF Song et al. 2016, GR Yang et al. 2019, NY Masse et al. 2019, GR Yang &amp; XJ Wang 2020)</a:t>
            </a:r>
            <a:r>
              <a:rPr lang="en-US" altLang="zh-CN" sz="1800" dirty="0"/>
              <a:t>:</a:t>
            </a:r>
            <a:r>
              <a:rPr lang="zh-CN" altLang="en-US" sz="1800" dirty="0"/>
              <a:t> </a:t>
            </a:r>
            <a:endParaRPr lang="en-US" altLang="zh-CN" sz="1800" dirty="0"/>
          </a:p>
          <a:p>
            <a:pPr marL="914400" lvl="1" indent="-457200">
              <a:buFont typeface="+mj-lt"/>
              <a:buAutoNum type="arabicPeriod"/>
            </a:pPr>
            <a:r>
              <a:rPr lang="en-US" altLang="zh-CN" sz="1800" dirty="0"/>
              <a:t>Choose suitable cognitive tasks with and without presumed feedback mechanism.</a:t>
            </a:r>
          </a:p>
          <a:p>
            <a:pPr marL="914400" lvl="1" indent="-457200">
              <a:buFont typeface="+mj-lt"/>
              <a:buAutoNum type="arabicPeriod"/>
            </a:pPr>
            <a:r>
              <a:rPr lang="en-US" altLang="zh-CN" sz="1800" dirty="0"/>
              <a:t>Design neural network model with and without feedback. </a:t>
            </a:r>
          </a:p>
          <a:p>
            <a:pPr marL="914400" lvl="1" indent="-457200">
              <a:buFont typeface="+mj-lt"/>
              <a:buAutoNum type="arabicPeriod"/>
            </a:pPr>
            <a:r>
              <a:rPr lang="en-US" altLang="zh-CN" sz="1800" dirty="0"/>
              <a:t>Train designed neural network models to preform cognitive tasks.</a:t>
            </a:r>
          </a:p>
          <a:p>
            <a:pPr marL="914400" lvl="1" indent="-457200">
              <a:buFont typeface="+mj-lt"/>
              <a:buAutoNum type="arabicPeriod"/>
            </a:pPr>
            <a:r>
              <a:rPr lang="en-US" altLang="zh-CN" sz="1800" dirty="0"/>
              <a:t>Analysis.</a:t>
            </a:r>
          </a:p>
          <a:p>
            <a:endParaRPr lang="zh-CN" altLang="en-US" dirty="0"/>
          </a:p>
        </p:txBody>
      </p:sp>
    </p:spTree>
    <p:extLst>
      <p:ext uri="{BB962C8B-B14F-4D97-AF65-F5344CB8AC3E}">
        <p14:creationId xmlns:p14="http://schemas.microsoft.com/office/powerpoint/2010/main" val="226386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solidFill>
                  <a:srgbClr val="999999"/>
                </a:solidFill>
                <a:latin typeface="+mn-lt"/>
                <a:ea typeface="+mn-ea"/>
                <a:cs typeface="+mn-ea"/>
                <a:sym typeface="+mn-lt"/>
              </a:rPr>
              <a:t>Project topic: </a:t>
            </a:r>
            <a:r>
              <a:rPr lang="en">
                <a:latin typeface="+mn-lt"/>
                <a:ea typeface="+mn-ea"/>
                <a:cs typeface="+mn-ea"/>
                <a:sym typeface="+mn-lt"/>
              </a:rPr>
              <a:t>Complexity of feedback loops</a:t>
            </a:r>
            <a:endParaRPr dirty="0">
              <a:latin typeface="+mn-lt"/>
              <a:ea typeface="+mn-ea"/>
              <a:cs typeface="+mn-ea"/>
              <a:sym typeface="+mn-lt"/>
            </a:endParaRPr>
          </a:p>
        </p:txBody>
      </p:sp>
      <p:sp>
        <p:nvSpPr>
          <p:cNvPr id="141" name="Google Shape;141;p19"/>
          <p:cNvSpPr txBox="1">
            <a:spLocks noGrp="1"/>
          </p:cNvSpPr>
          <p:nvPr>
            <p:ph type="body" idx="1"/>
          </p:nvPr>
        </p:nvSpPr>
        <p:spPr>
          <a:xfrm>
            <a:off x="415600" y="1017232"/>
            <a:ext cx="11360800" cy="5425168"/>
          </a:xfrm>
          <a:prstGeom prst="rect">
            <a:avLst/>
          </a:prstGeom>
        </p:spPr>
        <p:txBody>
          <a:bodyPr spcFirstLastPara="1" vert="horz" wrap="square" lIns="121900" tIns="121900" rIns="121900" bIns="121900" rtlCol="0" anchor="t" anchorCtr="0">
            <a:noAutofit/>
          </a:bodyPr>
          <a:lstStyle/>
          <a:p>
            <a:pPr marL="360000" indent="-468000" algn="just">
              <a:lnSpc>
                <a:spcPct val="100000"/>
              </a:lnSpc>
              <a:spcBef>
                <a:spcPts val="600"/>
              </a:spcBef>
              <a:spcAft>
                <a:spcPts val="600"/>
              </a:spcAft>
              <a:buNone/>
            </a:pPr>
            <a:r>
              <a:rPr lang="en" sz="2000" dirty="0">
                <a:solidFill>
                  <a:srgbClr val="000000"/>
                </a:solidFill>
                <a:cs typeface="+mn-ea"/>
                <a:sym typeface="+mn-lt"/>
              </a:rPr>
              <a:t>Scientific context: </a:t>
            </a:r>
            <a:r>
              <a:rPr lang="en" sz="1800" dirty="0">
                <a:solidFill>
                  <a:schemeClr val="bg1">
                    <a:lumMod val="50000"/>
                  </a:schemeClr>
                </a:solidFill>
                <a:cs typeface="+mn-ea"/>
                <a:sym typeface="+mn-lt"/>
              </a:rPr>
              <a:t>We see from the neural circuitry that lateral and top-down feedback play a significant role in vision. Evidence shows that feedback in higher-level areas such as V4, IT, or MT, with bigger and more complex receptive fields, can modify and shape V1 responses. We also know that feedback plays a critical role in behavioral regulation. Using a variety of representational frameworks, how can we characterize this complexity? Does an intelligent agent (or organism) require a minimal (or maximum) level of representational complexity to produce and act upon feedback? </a:t>
            </a:r>
            <a:endParaRPr sz="1800" dirty="0">
              <a:solidFill>
                <a:schemeClr val="bg1">
                  <a:lumMod val="50000"/>
                </a:schemeClr>
              </a:solidFill>
              <a:cs typeface="+mn-ea"/>
              <a:sym typeface="+mn-lt"/>
            </a:endParaRPr>
          </a:p>
          <a:p>
            <a:pPr marL="360000" indent="-468000" algn="just">
              <a:lnSpc>
                <a:spcPct val="100000"/>
              </a:lnSpc>
              <a:spcBef>
                <a:spcPts val="600"/>
              </a:spcBef>
              <a:spcAft>
                <a:spcPts val="600"/>
              </a:spcAft>
              <a:buNone/>
            </a:pPr>
            <a:r>
              <a:rPr lang="en" sz="2000" dirty="0">
                <a:solidFill>
                  <a:srgbClr val="000000"/>
                </a:solidFill>
                <a:cs typeface="+mn-ea"/>
                <a:sym typeface="+mn-lt"/>
              </a:rPr>
              <a:t>Specific question: </a:t>
            </a:r>
            <a:r>
              <a:rPr lang="en" sz="1800" b="1" dirty="0">
                <a:solidFill>
                  <a:schemeClr val="bg1">
                    <a:lumMod val="50000"/>
                  </a:schemeClr>
                </a:solidFill>
                <a:cs typeface="+mn-ea"/>
                <a:sym typeface="+mn-lt"/>
              </a:rPr>
              <a:t>Track 1</a:t>
            </a:r>
            <a:r>
              <a:rPr lang="en" sz="1800" dirty="0">
                <a:solidFill>
                  <a:schemeClr val="bg1">
                    <a:lumMod val="50000"/>
                  </a:schemeClr>
                </a:solidFill>
                <a:cs typeface="+mn-ea"/>
                <a:sym typeface="+mn-lt"/>
              </a:rPr>
              <a:t> -  How can you model top-down feedback in an artificial neural network for vision?   </a:t>
            </a:r>
            <a:r>
              <a:rPr lang="en" sz="1800" b="1" dirty="0">
                <a:solidFill>
                  <a:schemeClr val="bg1">
                    <a:lumMod val="50000"/>
                  </a:schemeClr>
                </a:solidFill>
                <a:cs typeface="+mn-ea"/>
                <a:sym typeface="+mn-lt"/>
              </a:rPr>
              <a:t>Track 2</a:t>
            </a:r>
            <a:r>
              <a:rPr lang="en" sz="1800" dirty="0">
                <a:solidFill>
                  <a:schemeClr val="bg1">
                    <a:lumMod val="50000"/>
                  </a:schemeClr>
                </a:solidFill>
                <a:cs typeface="+mn-ea"/>
                <a:sym typeface="+mn-lt"/>
              </a:rPr>
              <a:t> - What is the tradeoff between feedback and performance given representational models at different levels of complexity?</a:t>
            </a:r>
            <a:endParaRPr sz="1800" dirty="0">
              <a:solidFill>
                <a:schemeClr val="bg1">
                  <a:lumMod val="50000"/>
                </a:schemeClr>
              </a:solidFill>
              <a:cs typeface="+mn-ea"/>
              <a:sym typeface="+mn-lt"/>
            </a:endParaRPr>
          </a:p>
          <a:p>
            <a:pPr marL="360000" indent="-468000" algn="just">
              <a:lnSpc>
                <a:spcPct val="100000"/>
              </a:lnSpc>
              <a:spcBef>
                <a:spcPts val="600"/>
              </a:spcBef>
              <a:spcAft>
                <a:spcPts val="600"/>
              </a:spcAft>
              <a:buNone/>
            </a:pPr>
            <a:r>
              <a:rPr lang="en" sz="2000" dirty="0">
                <a:solidFill>
                  <a:srgbClr val="000000"/>
                </a:solidFill>
                <a:cs typeface="+mn-ea"/>
                <a:sym typeface="+mn-lt"/>
              </a:rPr>
              <a:t>Data set: </a:t>
            </a:r>
            <a:r>
              <a:rPr lang="en" sz="1800" b="1" dirty="0">
                <a:solidFill>
                  <a:schemeClr val="bg1">
                    <a:lumMod val="50000"/>
                  </a:schemeClr>
                </a:solidFill>
                <a:cs typeface="+mn-ea"/>
                <a:sym typeface="+mn-lt"/>
              </a:rPr>
              <a:t>Track 1</a:t>
            </a:r>
            <a:r>
              <a:rPr lang="en" sz="1800" dirty="0">
                <a:solidFill>
                  <a:schemeClr val="bg1">
                    <a:lumMod val="50000"/>
                  </a:schemeClr>
                </a:solidFill>
                <a:cs typeface="+mn-ea"/>
                <a:sym typeface="+mn-lt"/>
              </a:rPr>
              <a:t>: CIFAR-10, ImageNet.  </a:t>
            </a:r>
            <a:r>
              <a:rPr lang="en" sz="1800" b="1" dirty="0">
                <a:solidFill>
                  <a:schemeClr val="bg1">
                    <a:lumMod val="50000"/>
                  </a:schemeClr>
                </a:solidFill>
                <a:cs typeface="+mn-ea"/>
                <a:sym typeface="+mn-lt"/>
              </a:rPr>
              <a:t>Track 2</a:t>
            </a:r>
            <a:r>
              <a:rPr lang="en" sz="1800" dirty="0">
                <a:solidFill>
                  <a:schemeClr val="bg1">
                    <a:lumMod val="50000"/>
                  </a:schemeClr>
                </a:solidFill>
                <a:cs typeface="+mn-ea"/>
                <a:sym typeface="+mn-lt"/>
              </a:rPr>
              <a:t>: Mouse dataset (or EEG time-series) to train behavioral agent(s).</a:t>
            </a:r>
            <a:endParaRPr sz="1800" dirty="0">
              <a:solidFill>
                <a:schemeClr val="bg1">
                  <a:lumMod val="50000"/>
                </a:schemeClr>
              </a:solidFill>
              <a:cs typeface="+mn-ea"/>
              <a:sym typeface="+mn-lt"/>
            </a:endParaRPr>
          </a:p>
          <a:p>
            <a:pPr marL="360000" indent="-468000" algn="just">
              <a:lnSpc>
                <a:spcPct val="100000"/>
              </a:lnSpc>
              <a:spcBef>
                <a:spcPts val="600"/>
              </a:spcBef>
              <a:spcAft>
                <a:spcPts val="600"/>
              </a:spcAft>
              <a:buNone/>
            </a:pPr>
            <a:r>
              <a:rPr lang="en" sz="2000" dirty="0">
                <a:solidFill>
                  <a:srgbClr val="000000"/>
                </a:solidFill>
                <a:cs typeface="+mn-ea"/>
                <a:sym typeface="+mn-lt"/>
              </a:rPr>
              <a:t>Techniques: </a:t>
            </a:r>
            <a:r>
              <a:rPr lang="en" sz="1800" b="1" dirty="0">
                <a:solidFill>
                  <a:schemeClr val="bg1">
                    <a:lumMod val="50000"/>
                  </a:schemeClr>
                </a:solidFill>
                <a:cs typeface="+mn-ea"/>
                <a:sym typeface="+mn-lt"/>
              </a:rPr>
              <a:t>Track 1</a:t>
            </a:r>
            <a:r>
              <a:rPr lang="en" sz="1800" dirty="0">
                <a:solidFill>
                  <a:schemeClr val="bg1">
                    <a:lumMod val="50000"/>
                  </a:schemeClr>
                </a:solidFill>
                <a:cs typeface="+mn-ea"/>
                <a:sym typeface="+mn-lt"/>
              </a:rPr>
              <a:t>: Recurrent neural networks; unsupervised learning; representation learning; autoencoders. </a:t>
            </a:r>
            <a:r>
              <a:rPr lang="en" sz="1800" b="1" dirty="0">
                <a:solidFill>
                  <a:schemeClr val="bg1">
                    <a:lumMod val="50000"/>
                  </a:schemeClr>
                </a:solidFill>
                <a:cs typeface="+mn-ea"/>
                <a:sym typeface="+mn-lt"/>
              </a:rPr>
              <a:t>Track 2</a:t>
            </a:r>
            <a:r>
              <a:rPr lang="en" sz="1800" dirty="0">
                <a:solidFill>
                  <a:schemeClr val="bg1">
                    <a:lumMod val="50000"/>
                  </a:schemeClr>
                </a:solidFill>
                <a:cs typeface="+mn-ea"/>
                <a:sym typeface="+mn-lt"/>
              </a:rPr>
              <a:t>: Bayesian model, Agent-based Model, or Reinforcement Learning.</a:t>
            </a:r>
            <a:endParaRPr sz="1800" dirty="0">
              <a:solidFill>
                <a:schemeClr val="bg1">
                  <a:lumMod val="50000"/>
                </a:schemeClr>
              </a:solidFill>
              <a:cs typeface="+mn-ea"/>
              <a:sym typeface="+mn-lt"/>
            </a:endParaRPr>
          </a:p>
          <a:p>
            <a:pPr marL="360000" indent="-468000" algn="just">
              <a:lnSpc>
                <a:spcPct val="100000"/>
              </a:lnSpc>
              <a:spcBef>
                <a:spcPts val="600"/>
              </a:spcBef>
              <a:spcAft>
                <a:spcPts val="600"/>
              </a:spcAft>
              <a:buNone/>
            </a:pPr>
            <a:r>
              <a:rPr lang="en" sz="2000" dirty="0">
                <a:solidFill>
                  <a:srgbClr val="000000"/>
                </a:solidFill>
                <a:cs typeface="+mn-ea"/>
                <a:sym typeface="+mn-lt"/>
              </a:rPr>
              <a:t>Controls: </a:t>
            </a:r>
            <a:r>
              <a:rPr lang="en" sz="1800" b="1" dirty="0">
                <a:solidFill>
                  <a:schemeClr val="bg1">
                    <a:lumMod val="50000"/>
                  </a:schemeClr>
                </a:solidFill>
                <a:cs typeface="+mn-ea"/>
                <a:sym typeface="+mn-lt"/>
              </a:rPr>
              <a:t>Track 1</a:t>
            </a:r>
            <a:r>
              <a:rPr lang="en" sz="1800" dirty="0">
                <a:solidFill>
                  <a:schemeClr val="bg1">
                    <a:lumMod val="50000"/>
                  </a:schemeClr>
                </a:solidFill>
                <a:cs typeface="+mn-ea"/>
                <a:sym typeface="+mn-lt"/>
              </a:rPr>
              <a:t>: Feed forward architectures (like traditional CNNs).  </a:t>
            </a:r>
            <a:r>
              <a:rPr lang="en" sz="1800" b="1" dirty="0">
                <a:solidFill>
                  <a:schemeClr val="bg1">
                    <a:lumMod val="50000"/>
                  </a:schemeClr>
                </a:solidFill>
                <a:cs typeface="+mn-ea"/>
                <a:sym typeface="+mn-lt"/>
              </a:rPr>
              <a:t>Track 2</a:t>
            </a:r>
            <a:r>
              <a:rPr lang="en" sz="1800" dirty="0">
                <a:solidFill>
                  <a:schemeClr val="bg1">
                    <a:lumMod val="50000"/>
                  </a:schemeClr>
                </a:solidFill>
                <a:cs typeface="+mn-ea"/>
                <a:sym typeface="+mn-lt"/>
              </a:rPr>
              <a:t>: No-representation feed-forward model of behavior.</a:t>
            </a:r>
            <a:endParaRPr sz="1800" dirty="0">
              <a:solidFill>
                <a:schemeClr val="bg1">
                  <a:lumMod val="50000"/>
                </a:schemeClr>
              </a:solidFill>
              <a:cs typeface="+mn-ea"/>
              <a:sym typeface="+mn-lt"/>
            </a:endParaRPr>
          </a:p>
          <a:p>
            <a:pPr marL="360000" indent="-468000">
              <a:lnSpc>
                <a:spcPct val="100000"/>
              </a:lnSpc>
              <a:spcBef>
                <a:spcPts val="600"/>
              </a:spcBef>
              <a:spcAft>
                <a:spcPts val="600"/>
              </a:spcAft>
              <a:buNone/>
            </a:pPr>
            <a:r>
              <a:rPr lang="en" sz="1400" dirty="0">
                <a:solidFill>
                  <a:srgbClr val="999999"/>
                </a:solidFill>
                <a:cs typeface="+mn-ea"/>
                <a:sym typeface="+mn-lt"/>
              </a:rPr>
              <a:t>Difficulty: Medium. Prereqs: Linear Regression. Cross-ref to course content: W2D3. Proposed by: </a:t>
            </a:r>
            <a:r>
              <a:rPr lang="en" sz="1600" dirty="0">
                <a:solidFill>
                  <a:srgbClr val="3C4043"/>
                </a:solidFill>
                <a:highlight>
                  <a:srgbClr val="FFFFFF"/>
                </a:highlight>
                <a:cs typeface="+mn-ea"/>
                <a:sym typeface="+mn-lt"/>
              </a:rPr>
              <a:t>Bradly Alicea, Edward Kim</a:t>
            </a:r>
            <a:endParaRPr lang="zh-CN" altLang="en-US" sz="1400" dirty="0">
              <a:solidFill>
                <a:srgbClr val="000000"/>
              </a:solidFill>
              <a:highlight>
                <a:srgbClr val="FFFFFF"/>
              </a:highlight>
              <a:cs typeface="+mn-ea"/>
              <a:sym typeface="+mn-lt"/>
            </a:endParaRPr>
          </a:p>
        </p:txBody>
      </p:sp>
      <p:sp>
        <p:nvSpPr>
          <p:cNvPr id="142" name="Google Shape;142;p19"/>
          <p:cNvSpPr txBox="1">
            <a:spLocks noGrp="1"/>
          </p:cNvSpPr>
          <p:nvPr>
            <p:ph type="sldNum" idx="12"/>
          </p:nvPr>
        </p:nvSpPr>
        <p:spPr>
          <a:xfrm>
            <a:off x="11296600" y="6442400"/>
            <a:ext cx="731600" cy="415600"/>
          </a:xfrm>
          <a:prstGeom prst="rect">
            <a:avLst/>
          </a:prstGeom>
        </p:spPr>
        <p:txBody>
          <a:bodyPr spcFirstLastPara="1" vert="horz" wrap="square" lIns="121900" tIns="121900" rIns="121900" bIns="121900" rtlCol="0" anchor="ctr" anchorCtr="0">
            <a:noAutofit/>
          </a:bodyPr>
          <a:lstStyle/>
          <a:p>
            <a:fld id="{00000000-1234-1234-1234-123412341234}" type="slidenum">
              <a:rPr lang="en">
                <a:cs typeface="+mn-ea"/>
                <a:sym typeface="+mn-lt"/>
              </a:rPr>
              <a:pPr/>
              <a:t>19</a:t>
            </a:fld>
            <a:endParaRPr dirty="0">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A563A-495D-457F-AC99-BE4CF6611FF7}"/>
              </a:ext>
            </a:extLst>
          </p:cNvPr>
          <p:cNvSpPr>
            <a:spLocks noGrp="1"/>
          </p:cNvSpPr>
          <p:nvPr>
            <p:ph type="title"/>
          </p:nvPr>
        </p:nvSpPr>
        <p:spPr/>
        <p:txBody>
          <a:bodyPr/>
          <a:lstStyle/>
          <a:p>
            <a:r>
              <a:rPr lang="en-US" altLang="zh-CN" dirty="0">
                <a:latin typeface="+mn-lt"/>
                <a:ea typeface="+mn-ea"/>
                <a:cs typeface="+mn-ea"/>
                <a:sym typeface="+mn-lt"/>
              </a:rPr>
              <a:t>Introduction</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949E5A8-5D00-4B68-8461-45ABBD5328E5}"/>
              </a:ext>
            </a:extLst>
          </p:cNvPr>
          <p:cNvSpPr>
            <a:spLocks noGrp="1"/>
          </p:cNvSpPr>
          <p:nvPr>
            <p:ph idx="1"/>
          </p:nvPr>
        </p:nvSpPr>
        <p:spPr>
          <a:xfrm>
            <a:off x="838200" y="1825625"/>
            <a:ext cx="10515600" cy="4855093"/>
          </a:xfrm>
        </p:spPr>
        <p:txBody>
          <a:bodyPr>
            <a:normAutofit lnSpcReduction="10000"/>
          </a:bodyPr>
          <a:lstStyle/>
          <a:p>
            <a:r>
              <a:rPr lang="en-US" altLang="zh-CN" dirty="0">
                <a:latin typeface="+mn-lt"/>
                <a:ea typeface="+mn-ea"/>
                <a:cs typeface="+mn-ea"/>
                <a:sym typeface="+mn-lt"/>
              </a:rPr>
              <a:t>Background:</a:t>
            </a:r>
            <a:endParaRPr lang="en-US" altLang="zh-CN" dirty="0">
              <a:cs typeface="+mn-ea"/>
              <a:sym typeface="+mn-lt"/>
            </a:endParaRPr>
          </a:p>
          <a:p>
            <a:pPr marL="800100" lvl="1" indent="-342900">
              <a:buFont typeface="+mj-lt"/>
              <a:buAutoNum type="arabicPeriod"/>
            </a:pPr>
            <a:r>
              <a:rPr lang="en-US" altLang="zh-CN" sz="1800" dirty="0">
                <a:cs typeface="+mn-ea"/>
                <a:sym typeface="+mn-lt"/>
              </a:rPr>
              <a:t>Top-down feedback play a significant role in brain.</a:t>
            </a:r>
          </a:p>
          <a:p>
            <a:pPr marL="800100" lvl="1" indent="-342900">
              <a:buFont typeface="+mj-lt"/>
              <a:buAutoNum type="arabicPeriod"/>
            </a:pPr>
            <a:r>
              <a:rPr lang="en-US" altLang="zh-CN" sz="1800" dirty="0">
                <a:cs typeface="+mn-ea"/>
                <a:sym typeface="+mn-lt"/>
              </a:rPr>
              <a:t>Neurons in high-level brain areas show complex responses pattern, because they encode task-relevant information </a:t>
            </a:r>
            <a:r>
              <a:rPr lang="en-US" altLang="zh-CN" sz="1600" dirty="0">
                <a:cs typeface="+mn-ea"/>
                <a:sym typeface="+mn-lt"/>
              </a:rPr>
              <a:t>(M </a:t>
            </a:r>
            <a:r>
              <a:rPr lang="en-US" altLang="zh-CN" sz="1600" dirty="0" err="1">
                <a:cs typeface="+mn-ea"/>
                <a:sym typeface="+mn-lt"/>
              </a:rPr>
              <a:t>Rigotti</a:t>
            </a:r>
            <a:r>
              <a:rPr lang="en-US" altLang="zh-CN" sz="1600" dirty="0">
                <a:cs typeface="+mn-ea"/>
                <a:sym typeface="+mn-lt"/>
              </a:rPr>
              <a:t> et al, 2013)</a:t>
            </a:r>
            <a:r>
              <a:rPr lang="en-US" altLang="zh-CN" sz="1800" dirty="0">
                <a:cs typeface="+mn-ea"/>
                <a:sym typeface="+mn-lt"/>
              </a:rPr>
              <a:t>.</a:t>
            </a:r>
          </a:p>
          <a:p>
            <a:pPr marL="800100" lvl="1" indent="-342900">
              <a:buFont typeface="+mj-lt"/>
              <a:buAutoNum type="arabicPeriod"/>
            </a:pPr>
            <a:r>
              <a:rPr lang="en-US" altLang="zh-CN" sz="1800" dirty="0">
                <a:cs typeface="+mn-ea"/>
                <a:sym typeface="+mn-lt"/>
              </a:rPr>
              <a:t>High-level area in brain should express these task-relevant information to regulate downstream area by feedback.</a:t>
            </a:r>
          </a:p>
          <a:p>
            <a:pPr marL="800100" lvl="1" indent="-342900">
              <a:buFont typeface="+mj-lt"/>
              <a:buAutoNum type="arabicPeriod"/>
            </a:pPr>
            <a:r>
              <a:rPr lang="en-US" altLang="zh-CN" sz="1800" dirty="0">
                <a:cs typeface="+mn-ea"/>
                <a:sym typeface="+mn-lt"/>
              </a:rPr>
              <a:t>To characterize these complex pattern about feedback, we could map these spatial activity patterns to representational geometry </a:t>
            </a:r>
            <a:r>
              <a:rPr lang="en-US" altLang="zh-CN" sz="1600" dirty="0">
                <a:cs typeface="+mn-ea"/>
                <a:sym typeface="+mn-lt"/>
              </a:rPr>
              <a:t>(N Kriegeskorte &amp; J </a:t>
            </a:r>
            <a:r>
              <a:rPr lang="en-US" altLang="zh-CN" sz="1600" dirty="0" err="1">
                <a:cs typeface="+mn-ea"/>
                <a:sym typeface="+mn-lt"/>
              </a:rPr>
              <a:t>Diedrichsen</a:t>
            </a:r>
            <a:r>
              <a:rPr lang="en-US" altLang="zh-CN" sz="1600" dirty="0">
                <a:cs typeface="+mn-ea"/>
                <a:sym typeface="+mn-lt"/>
              </a:rPr>
              <a:t>, 2019)</a:t>
            </a:r>
            <a:r>
              <a:rPr lang="en-US" altLang="zh-CN" sz="1800" dirty="0">
                <a:cs typeface="+mn-ea"/>
                <a:sym typeface="+mn-lt"/>
              </a:rPr>
              <a:t>.</a:t>
            </a:r>
          </a:p>
          <a:p>
            <a:r>
              <a:rPr lang="en-US" altLang="zh-CN" dirty="0">
                <a:latin typeface="+mn-lt"/>
                <a:ea typeface="+mn-ea"/>
                <a:cs typeface="+mn-ea"/>
                <a:sym typeface="+mn-lt"/>
              </a:rPr>
              <a:t>Question:</a:t>
            </a:r>
          </a:p>
          <a:p>
            <a:pPr lvl="1"/>
            <a:r>
              <a:rPr lang="en-US" altLang="zh-CN" sz="1800" dirty="0">
                <a:cs typeface="+mn-ea"/>
                <a:sym typeface="+mn-lt"/>
              </a:rPr>
              <a:t>How can we characterize the feedback information in representational level?</a:t>
            </a:r>
          </a:p>
          <a:p>
            <a:pPr lvl="1"/>
            <a:endParaRPr lang="en-US" altLang="zh-CN" dirty="0">
              <a:cs typeface="+mn-ea"/>
              <a:sym typeface="+mn-lt"/>
            </a:endParaRPr>
          </a:p>
          <a:p>
            <a:pPr marL="0" indent="0">
              <a:buNone/>
            </a:pPr>
            <a:endParaRPr lang="zh-CN" altLang="en-US" dirty="0">
              <a:cs typeface="+mn-ea"/>
              <a:sym typeface="+mn-lt"/>
            </a:endParaRPr>
          </a:p>
        </p:txBody>
      </p:sp>
    </p:spTree>
    <p:extLst>
      <p:ext uri="{BB962C8B-B14F-4D97-AF65-F5344CB8AC3E}">
        <p14:creationId xmlns:p14="http://schemas.microsoft.com/office/powerpoint/2010/main" val="281967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B2F87-DEBA-44D6-ABB6-3E3AE6E40C98}"/>
              </a:ext>
            </a:extLst>
          </p:cNvPr>
          <p:cNvSpPr>
            <a:spLocks noGrp="1"/>
          </p:cNvSpPr>
          <p:nvPr>
            <p:ph type="title"/>
          </p:nvPr>
        </p:nvSpPr>
        <p:spPr/>
        <p:txBody>
          <a:bodyPr/>
          <a:lstStyle/>
          <a:p>
            <a:r>
              <a:rPr lang="en-US" altLang="zh-CN" dirty="0"/>
              <a:t>Specify feedback</a:t>
            </a:r>
            <a:endParaRPr lang="zh-CN" altLang="en-US" dirty="0"/>
          </a:p>
        </p:txBody>
      </p:sp>
      <p:sp>
        <p:nvSpPr>
          <p:cNvPr id="3" name="内容占位符 2">
            <a:extLst>
              <a:ext uri="{FF2B5EF4-FFF2-40B4-BE49-F238E27FC236}">
                <a16:creationId xmlns:a16="http://schemas.microsoft.com/office/drawing/2014/main" id="{02A553A7-67E1-4AB6-A3F3-2C7B04B3D286}"/>
              </a:ext>
            </a:extLst>
          </p:cNvPr>
          <p:cNvSpPr>
            <a:spLocks noGrp="1"/>
          </p:cNvSpPr>
          <p:nvPr>
            <p:ph idx="1"/>
          </p:nvPr>
        </p:nvSpPr>
        <p:spPr>
          <a:xfrm>
            <a:off x="838200" y="1492899"/>
            <a:ext cx="10515600" cy="5299788"/>
          </a:xfrm>
        </p:spPr>
        <p:txBody>
          <a:bodyPr>
            <a:normAutofit/>
          </a:bodyPr>
          <a:lstStyle/>
          <a:p>
            <a:r>
              <a:rPr lang="en-US" altLang="zh-CN" sz="2000" dirty="0">
                <a:cs typeface="+mn-ea"/>
                <a:sym typeface="+mn-lt"/>
              </a:rPr>
              <a:t>Abstract knowledge</a:t>
            </a:r>
            <a:r>
              <a:rPr lang="en-US" altLang="zh-CN" sz="1600" dirty="0">
                <a:cs typeface="+mn-ea"/>
                <a:sym typeface="+mn-lt"/>
              </a:rPr>
              <a:t>(JB Tenenbaum et al. 2011)</a:t>
            </a:r>
            <a:r>
              <a:rPr lang="en-US" altLang="zh-CN" sz="2000" dirty="0">
                <a:cs typeface="+mn-ea"/>
                <a:sym typeface="+mn-lt"/>
              </a:rPr>
              <a:t> or meta-information or internal model :</a:t>
            </a:r>
          </a:p>
          <a:p>
            <a:pPr lvl="1"/>
            <a:r>
              <a:rPr lang="en-US" altLang="zh-CN" sz="1600" dirty="0">
                <a:cs typeface="+mn-ea"/>
                <a:sym typeface="+mn-lt"/>
              </a:rPr>
              <a:t>Ruled out: 1)</a:t>
            </a:r>
            <a:r>
              <a:rPr lang="zh-CN" altLang="en-US" sz="1600" dirty="0">
                <a:cs typeface="+mn-ea"/>
                <a:sym typeface="+mn-lt"/>
              </a:rPr>
              <a:t> </a:t>
            </a:r>
            <a:r>
              <a:rPr lang="en-US" altLang="zh-CN" sz="1600" dirty="0">
                <a:cs typeface="+mn-ea"/>
                <a:sym typeface="+mn-lt"/>
              </a:rPr>
              <a:t>No</a:t>
            </a:r>
            <a:r>
              <a:rPr lang="zh-CN" altLang="en-US" sz="1600" dirty="0">
                <a:cs typeface="+mn-ea"/>
                <a:sym typeface="+mn-lt"/>
              </a:rPr>
              <a:t> </a:t>
            </a:r>
            <a:r>
              <a:rPr lang="en-US" altLang="zh-CN" sz="1600" dirty="0">
                <a:cs typeface="+mn-ea"/>
                <a:sym typeface="+mn-lt"/>
              </a:rPr>
              <a:t>dataset;</a:t>
            </a:r>
            <a:r>
              <a:rPr lang="zh-CN" altLang="en-US" sz="1600" dirty="0">
                <a:cs typeface="+mn-ea"/>
                <a:sym typeface="+mn-lt"/>
              </a:rPr>
              <a:t> </a:t>
            </a:r>
            <a:r>
              <a:rPr lang="en-US" altLang="zh-CN" sz="1600" dirty="0">
                <a:cs typeface="+mn-ea"/>
                <a:sym typeface="+mn-lt"/>
              </a:rPr>
              <a:t>2)</a:t>
            </a:r>
            <a:r>
              <a:rPr lang="zh-CN" altLang="en-US" sz="1600" dirty="0">
                <a:cs typeface="+mn-ea"/>
                <a:sym typeface="+mn-lt"/>
              </a:rPr>
              <a:t> </a:t>
            </a:r>
            <a:r>
              <a:rPr lang="en-US" altLang="zh-CN" sz="1600" dirty="0">
                <a:cs typeface="+mn-ea"/>
                <a:sym typeface="+mn-lt"/>
              </a:rPr>
              <a:t>Neural</a:t>
            </a:r>
            <a:r>
              <a:rPr lang="zh-CN" altLang="en-US" sz="1600" dirty="0">
                <a:cs typeface="+mn-ea"/>
                <a:sym typeface="+mn-lt"/>
              </a:rPr>
              <a:t> </a:t>
            </a:r>
            <a:r>
              <a:rPr lang="en-US" altLang="zh-CN" sz="1600" dirty="0">
                <a:cs typeface="+mn-ea"/>
                <a:sym typeface="+mn-lt"/>
              </a:rPr>
              <a:t>network</a:t>
            </a:r>
            <a:r>
              <a:rPr lang="zh-CN" altLang="en-US" sz="1600" dirty="0">
                <a:cs typeface="+mn-ea"/>
                <a:sym typeface="+mn-lt"/>
              </a:rPr>
              <a:t> </a:t>
            </a:r>
            <a:r>
              <a:rPr lang="en-US" altLang="zh-CN" sz="1600" dirty="0">
                <a:cs typeface="+mn-ea"/>
                <a:sym typeface="+mn-lt"/>
              </a:rPr>
              <a:t>can’t</a:t>
            </a:r>
            <a:r>
              <a:rPr lang="zh-CN" altLang="en-US" sz="1600" dirty="0">
                <a:cs typeface="+mn-ea"/>
                <a:sym typeface="+mn-lt"/>
              </a:rPr>
              <a:t> </a:t>
            </a:r>
            <a:r>
              <a:rPr lang="en-US" altLang="zh-CN" sz="1600" dirty="0">
                <a:cs typeface="+mn-ea"/>
                <a:sym typeface="+mn-lt"/>
              </a:rPr>
              <a:t>perform</a:t>
            </a:r>
            <a:r>
              <a:rPr lang="zh-CN" altLang="en-US" sz="1600" dirty="0">
                <a:cs typeface="+mn-ea"/>
                <a:sym typeface="+mn-lt"/>
              </a:rPr>
              <a:t> </a:t>
            </a:r>
            <a:r>
              <a:rPr lang="en-US" altLang="zh-CN" sz="1600" dirty="0">
                <a:cs typeface="+mn-ea"/>
                <a:sym typeface="+mn-lt"/>
              </a:rPr>
              <a:t>well</a:t>
            </a:r>
            <a:r>
              <a:rPr lang="zh-CN" altLang="en-US" sz="1600" dirty="0">
                <a:cs typeface="+mn-ea"/>
                <a:sym typeface="+mn-lt"/>
              </a:rPr>
              <a:t> </a:t>
            </a:r>
            <a:r>
              <a:rPr lang="en-US" altLang="zh-CN" sz="1600" dirty="0">
                <a:cs typeface="+mn-ea"/>
                <a:sym typeface="+mn-lt"/>
              </a:rPr>
              <a:t>on</a:t>
            </a:r>
            <a:r>
              <a:rPr lang="zh-CN" altLang="en-US" sz="1600" dirty="0">
                <a:cs typeface="+mn-ea"/>
                <a:sym typeface="+mn-lt"/>
              </a:rPr>
              <a:t> </a:t>
            </a:r>
            <a:r>
              <a:rPr lang="en-US" altLang="zh-CN" sz="1600" dirty="0">
                <a:cs typeface="+mn-ea"/>
                <a:sym typeface="+mn-lt"/>
              </a:rPr>
              <a:t>these</a:t>
            </a:r>
            <a:r>
              <a:rPr lang="zh-CN" altLang="en-US" sz="1600" dirty="0">
                <a:cs typeface="+mn-ea"/>
                <a:sym typeface="+mn-lt"/>
              </a:rPr>
              <a:t> </a:t>
            </a:r>
            <a:r>
              <a:rPr lang="en-US" altLang="zh-CN" sz="1600" dirty="0">
                <a:cs typeface="+mn-ea"/>
                <a:sym typeface="+mn-lt"/>
              </a:rPr>
              <a:t>task. 3) Bayesian hierarchical model can, but it can’t produce biological plausible information. 4) Don’t know how to devise tasks.</a:t>
            </a:r>
          </a:p>
          <a:p>
            <a:r>
              <a:rPr lang="en-US" altLang="zh-CN" sz="2000" b="0" i="0" dirty="0">
                <a:solidFill>
                  <a:srgbClr val="333333"/>
                </a:solidFill>
                <a:effectLst/>
              </a:rPr>
              <a:t>Task-specific(context) information</a:t>
            </a:r>
            <a:r>
              <a:rPr lang="en-US" altLang="zh-CN" sz="1600" b="0" i="0" dirty="0">
                <a:solidFill>
                  <a:srgbClr val="333333"/>
                </a:solidFill>
                <a:effectLst/>
              </a:rPr>
              <a:t>(V </a:t>
            </a:r>
            <a:r>
              <a:rPr lang="en-US" altLang="zh-CN" sz="1600" b="0" i="0" dirty="0" err="1">
                <a:solidFill>
                  <a:srgbClr val="333333"/>
                </a:solidFill>
                <a:effectLst/>
              </a:rPr>
              <a:t>Mante</a:t>
            </a:r>
            <a:r>
              <a:rPr lang="en-US" altLang="zh-CN" sz="1600" b="0" i="0" dirty="0">
                <a:solidFill>
                  <a:srgbClr val="333333"/>
                </a:solidFill>
                <a:effectLst/>
              </a:rPr>
              <a:t> et al, 2013)</a:t>
            </a:r>
            <a:r>
              <a:rPr lang="en-US" altLang="zh-CN" sz="2000" b="0" i="0" dirty="0">
                <a:solidFill>
                  <a:srgbClr val="333333"/>
                </a:solidFill>
                <a:effectLst/>
              </a:rPr>
              <a:t>, e</a:t>
            </a:r>
            <a:r>
              <a:rPr lang="en-US" altLang="zh-CN" sz="2000" dirty="0">
                <a:solidFill>
                  <a:srgbClr val="333333"/>
                </a:solidFill>
              </a:rPr>
              <a:t>.g. </a:t>
            </a:r>
            <a:r>
              <a:rPr lang="en-US" altLang="zh-CN" sz="1600" dirty="0">
                <a:solidFill>
                  <a:srgbClr val="333333"/>
                </a:solidFill>
                <a:cs typeface="+mn-ea"/>
                <a:sym typeface="+mn-lt"/>
              </a:rPr>
              <a:t>Attention,</a:t>
            </a:r>
            <a:r>
              <a:rPr lang="zh-CN" altLang="en-US" sz="1600" dirty="0">
                <a:solidFill>
                  <a:srgbClr val="333333"/>
                </a:solidFill>
                <a:cs typeface="+mn-ea"/>
                <a:sym typeface="+mn-lt"/>
              </a:rPr>
              <a:t> </a:t>
            </a:r>
            <a:r>
              <a:rPr lang="en-US" altLang="zh-CN" sz="1600" dirty="0">
                <a:solidFill>
                  <a:srgbClr val="333333"/>
                </a:solidFill>
                <a:cs typeface="+mn-ea"/>
                <a:sym typeface="+mn-lt"/>
              </a:rPr>
              <a:t>goal (objective function)</a:t>
            </a:r>
            <a:r>
              <a:rPr lang="en-US" altLang="zh-CN" sz="1600" dirty="0">
                <a:solidFill>
                  <a:srgbClr val="333333"/>
                </a:solidFill>
              </a:rPr>
              <a:t>:</a:t>
            </a:r>
            <a:r>
              <a:rPr lang="zh-CN" altLang="en-US" sz="1600" dirty="0">
                <a:solidFill>
                  <a:srgbClr val="333333"/>
                </a:solidFill>
              </a:rPr>
              <a:t> </a:t>
            </a:r>
            <a:endParaRPr lang="en-US" altLang="zh-CN" sz="1600" b="0" i="0" dirty="0">
              <a:solidFill>
                <a:srgbClr val="333333"/>
              </a:solidFill>
              <a:effectLst/>
            </a:endParaRPr>
          </a:p>
          <a:p>
            <a:pPr lvl="1"/>
            <a:r>
              <a:rPr lang="en-US" altLang="zh-CN" sz="1600" dirty="0">
                <a:cs typeface="+mn-ea"/>
                <a:sym typeface="+mn-lt"/>
              </a:rPr>
              <a:t>We don’t know how to model these with abstracting out biological details.</a:t>
            </a:r>
          </a:p>
          <a:p>
            <a:r>
              <a:rPr lang="en-US" altLang="zh-CN" sz="2000" dirty="0"/>
              <a:t>Train biologically plausible neural networks to</a:t>
            </a:r>
            <a:r>
              <a:rPr lang="zh-CN" altLang="en-US" sz="2000" dirty="0"/>
              <a:t> </a:t>
            </a:r>
            <a:r>
              <a:rPr lang="en-US" altLang="zh-CN" sz="2000" dirty="0"/>
              <a:t>do cognitive tasks</a:t>
            </a:r>
            <a:r>
              <a:rPr lang="en-US" altLang="zh-CN" sz="1600" dirty="0"/>
              <a:t>(HF Song et al. 2016, GR Yang et al. 2019, NY Masse et al. 2019, GR Yang &amp; XJ Wang 2020):</a:t>
            </a:r>
            <a:r>
              <a:rPr lang="zh-CN" altLang="en-US" sz="1600" dirty="0"/>
              <a:t> </a:t>
            </a:r>
            <a:endParaRPr lang="en-US" altLang="zh-CN" sz="1600" dirty="0"/>
          </a:p>
          <a:p>
            <a:pPr lvl="1"/>
            <a:r>
              <a:rPr lang="en-US" altLang="zh-CN" sz="1600" dirty="0"/>
              <a:t>Implementable, need specify which task involve feedback.</a:t>
            </a:r>
          </a:p>
        </p:txBody>
      </p:sp>
      <p:grpSp>
        <p:nvGrpSpPr>
          <p:cNvPr id="4" name="组合 3">
            <a:extLst>
              <a:ext uri="{FF2B5EF4-FFF2-40B4-BE49-F238E27FC236}">
                <a16:creationId xmlns:a16="http://schemas.microsoft.com/office/drawing/2014/main" id="{D1491BB2-C5A1-4D88-A4B5-BC6FB82CC2F6}"/>
              </a:ext>
            </a:extLst>
          </p:cNvPr>
          <p:cNvGrpSpPr/>
          <p:nvPr/>
        </p:nvGrpSpPr>
        <p:grpSpPr>
          <a:xfrm>
            <a:off x="10942024" y="1225332"/>
            <a:ext cx="1249976" cy="5267543"/>
            <a:chOff x="10725880" y="1090524"/>
            <a:chExt cx="1249976" cy="5267543"/>
          </a:xfrm>
        </p:grpSpPr>
        <p:cxnSp>
          <p:nvCxnSpPr>
            <p:cNvPr id="5" name="直接箭头连接符 4">
              <a:extLst>
                <a:ext uri="{FF2B5EF4-FFF2-40B4-BE49-F238E27FC236}">
                  <a16:creationId xmlns:a16="http://schemas.microsoft.com/office/drawing/2014/main" id="{C6C67548-197B-4EC5-B458-6CD59CBA6AE0}"/>
                </a:ext>
              </a:extLst>
            </p:cNvPr>
            <p:cNvCxnSpPr>
              <a:cxnSpLocks/>
            </p:cNvCxnSpPr>
            <p:nvPr/>
          </p:nvCxnSpPr>
          <p:spPr>
            <a:xfrm flipH="1">
              <a:off x="11350869" y="1690687"/>
              <a:ext cx="2931" cy="396960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CBE9017-9DD7-4C11-B319-B6AC3DC90422}"/>
                </a:ext>
              </a:extLst>
            </p:cNvPr>
            <p:cNvSpPr txBox="1"/>
            <p:nvPr/>
          </p:nvSpPr>
          <p:spPr>
            <a:xfrm>
              <a:off x="10725880" y="1090524"/>
              <a:ext cx="1249976" cy="400110"/>
            </a:xfrm>
            <a:prstGeom prst="rect">
              <a:avLst/>
            </a:prstGeom>
            <a:noFill/>
          </p:spPr>
          <p:txBody>
            <a:bodyPr wrap="square" rtlCol="0">
              <a:spAutoFit/>
            </a:bodyPr>
            <a:lstStyle/>
            <a:p>
              <a:r>
                <a:rPr lang="en-US" altLang="zh-CN" sz="2000" dirty="0"/>
                <a:t>High-level</a:t>
              </a:r>
              <a:endParaRPr lang="zh-CN" altLang="en-US" sz="2000" dirty="0"/>
            </a:p>
          </p:txBody>
        </p:sp>
        <p:sp>
          <p:nvSpPr>
            <p:cNvPr id="7" name="文本框 6">
              <a:extLst>
                <a:ext uri="{FF2B5EF4-FFF2-40B4-BE49-F238E27FC236}">
                  <a16:creationId xmlns:a16="http://schemas.microsoft.com/office/drawing/2014/main" id="{3534B334-028C-4628-AFA4-2572A1659ED6}"/>
                </a:ext>
              </a:extLst>
            </p:cNvPr>
            <p:cNvSpPr txBox="1"/>
            <p:nvPr/>
          </p:nvSpPr>
          <p:spPr>
            <a:xfrm>
              <a:off x="10731740" y="5957957"/>
              <a:ext cx="1244116" cy="400110"/>
            </a:xfrm>
            <a:prstGeom prst="rect">
              <a:avLst/>
            </a:prstGeom>
            <a:noFill/>
          </p:spPr>
          <p:txBody>
            <a:bodyPr wrap="square" rtlCol="0">
              <a:spAutoFit/>
            </a:bodyPr>
            <a:lstStyle/>
            <a:p>
              <a:r>
                <a:rPr lang="en-US" altLang="zh-CN" sz="2000" dirty="0"/>
                <a:t>Low-level</a:t>
              </a:r>
              <a:endParaRPr lang="zh-CN" altLang="en-US" sz="2000" dirty="0"/>
            </a:p>
          </p:txBody>
        </p:sp>
      </p:grpSp>
    </p:spTree>
    <p:extLst>
      <p:ext uri="{BB962C8B-B14F-4D97-AF65-F5344CB8AC3E}">
        <p14:creationId xmlns:p14="http://schemas.microsoft.com/office/powerpoint/2010/main" val="4061247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AD585-87E1-48F5-A197-B77666BE22F6}"/>
              </a:ext>
            </a:extLst>
          </p:cNvPr>
          <p:cNvSpPr>
            <a:spLocks noGrp="1"/>
          </p:cNvSpPr>
          <p:nvPr>
            <p:ph type="title"/>
          </p:nvPr>
        </p:nvSpPr>
        <p:spPr/>
        <p:txBody>
          <a:bodyPr/>
          <a:lstStyle/>
          <a:p>
            <a:r>
              <a:rPr lang="en-US" altLang="zh-CN" dirty="0"/>
              <a:t>Difficulty</a:t>
            </a:r>
            <a:endParaRPr lang="zh-CN" altLang="en-US" dirty="0"/>
          </a:p>
        </p:txBody>
      </p:sp>
      <p:sp>
        <p:nvSpPr>
          <p:cNvPr id="4" name="文本占位符 3">
            <a:extLst>
              <a:ext uri="{FF2B5EF4-FFF2-40B4-BE49-F238E27FC236}">
                <a16:creationId xmlns:a16="http://schemas.microsoft.com/office/drawing/2014/main" id="{5B7C6B2D-C3A6-4397-A734-10F8B8546080}"/>
              </a:ext>
            </a:extLst>
          </p:cNvPr>
          <p:cNvSpPr>
            <a:spLocks noGrp="1"/>
          </p:cNvSpPr>
          <p:nvPr>
            <p:ph type="body" idx="1"/>
          </p:nvPr>
        </p:nvSpPr>
        <p:spPr>
          <a:xfrm>
            <a:off x="839788" y="1681163"/>
            <a:ext cx="5157787" cy="642159"/>
          </a:xfrm>
        </p:spPr>
        <p:txBody>
          <a:bodyPr/>
          <a:lstStyle/>
          <a:p>
            <a:r>
              <a:rPr lang="en-US" altLang="zh-CN" b="0" dirty="0"/>
              <a:t>What we want to do</a:t>
            </a:r>
            <a:endParaRPr lang="zh-CN" altLang="en-US" b="0" dirty="0"/>
          </a:p>
        </p:txBody>
      </p:sp>
      <p:sp>
        <p:nvSpPr>
          <p:cNvPr id="5" name="内容占位符 4">
            <a:extLst>
              <a:ext uri="{FF2B5EF4-FFF2-40B4-BE49-F238E27FC236}">
                <a16:creationId xmlns:a16="http://schemas.microsoft.com/office/drawing/2014/main" id="{93EFAAA0-0C37-4C3E-8994-AB7ECE77B587}"/>
              </a:ext>
            </a:extLst>
          </p:cNvPr>
          <p:cNvSpPr>
            <a:spLocks noGrp="1"/>
          </p:cNvSpPr>
          <p:nvPr>
            <p:ph sz="half" idx="2"/>
          </p:nvPr>
        </p:nvSpPr>
        <p:spPr>
          <a:xfrm>
            <a:off x="419878" y="2425959"/>
            <a:ext cx="5577697" cy="3993502"/>
          </a:xfrm>
        </p:spPr>
        <p:txBody>
          <a:bodyPr>
            <a:normAutofit/>
          </a:bodyPr>
          <a:lstStyle/>
          <a:p>
            <a:pPr marL="514350" indent="-514350">
              <a:lnSpc>
                <a:spcPct val="150000"/>
              </a:lnSpc>
              <a:buFont typeface="+mj-lt"/>
              <a:buAutoNum type="arabicPeriod"/>
            </a:pPr>
            <a:r>
              <a:rPr lang="en-US" altLang="zh-CN" sz="2000" dirty="0"/>
              <a:t>Specify some tasks have feedback mechanism.</a:t>
            </a:r>
          </a:p>
          <a:p>
            <a:pPr marL="514350" indent="-514350">
              <a:lnSpc>
                <a:spcPct val="150000"/>
              </a:lnSpc>
              <a:buFont typeface="+mj-lt"/>
              <a:buAutoNum type="arabicPeriod"/>
            </a:pPr>
            <a:r>
              <a:rPr lang="en-US" altLang="zh-CN" sz="2000" dirty="0"/>
              <a:t>Study how feedback influences representation.</a:t>
            </a:r>
          </a:p>
          <a:p>
            <a:pPr marL="514350" indent="-514350">
              <a:lnSpc>
                <a:spcPct val="150000"/>
              </a:lnSpc>
              <a:buFont typeface="+mj-lt"/>
              <a:buAutoNum type="arabicPeriod"/>
            </a:pPr>
            <a:r>
              <a:rPr lang="en-US" altLang="zh-CN" sz="2000" dirty="0"/>
              <a:t>Train a NN perform the same task and approximate the RDM in brain.</a:t>
            </a:r>
          </a:p>
          <a:p>
            <a:pPr marL="514350" indent="-514350">
              <a:lnSpc>
                <a:spcPct val="150000"/>
              </a:lnSpc>
              <a:buFont typeface="+mj-lt"/>
              <a:buAutoNum type="arabicPeriod"/>
            </a:pPr>
            <a:r>
              <a:rPr lang="en-US" altLang="zh-CN" sz="2000" dirty="0"/>
              <a:t>Open the Blackbox, study the feedback in NN.</a:t>
            </a:r>
          </a:p>
          <a:p>
            <a:pPr marL="514350" indent="-514350">
              <a:lnSpc>
                <a:spcPct val="150000"/>
              </a:lnSpc>
              <a:buFont typeface="+mj-lt"/>
              <a:buAutoNum type="arabicPeriod"/>
            </a:pPr>
            <a:endParaRPr lang="zh-CN" altLang="en-US" sz="2000" dirty="0"/>
          </a:p>
        </p:txBody>
      </p:sp>
      <p:sp>
        <p:nvSpPr>
          <p:cNvPr id="6" name="文本占位符 5">
            <a:extLst>
              <a:ext uri="{FF2B5EF4-FFF2-40B4-BE49-F238E27FC236}">
                <a16:creationId xmlns:a16="http://schemas.microsoft.com/office/drawing/2014/main" id="{C2B86ECA-51B4-4AF8-BBE8-8AB37F2CFADE}"/>
              </a:ext>
            </a:extLst>
          </p:cNvPr>
          <p:cNvSpPr>
            <a:spLocks noGrp="1"/>
          </p:cNvSpPr>
          <p:nvPr>
            <p:ph type="body" sz="quarter" idx="3"/>
          </p:nvPr>
        </p:nvSpPr>
        <p:spPr>
          <a:xfrm>
            <a:off x="6172200" y="1681163"/>
            <a:ext cx="5183188" cy="642159"/>
          </a:xfrm>
        </p:spPr>
        <p:txBody>
          <a:bodyPr/>
          <a:lstStyle/>
          <a:p>
            <a:r>
              <a:rPr lang="en-US" altLang="zh-CN" b="0" dirty="0"/>
              <a:t>What we do</a:t>
            </a:r>
            <a:endParaRPr lang="zh-CN" altLang="en-US" b="0" dirty="0"/>
          </a:p>
        </p:txBody>
      </p:sp>
      <p:sp>
        <p:nvSpPr>
          <p:cNvPr id="7" name="内容占位符 6">
            <a:extLst>
              <a:ext uri="{FF2B5EF4-FFF2-40B4-BE49-F238E27FC236}">
                <a16:creationId xmlns:a16="http://schemas.microsoft.com/office/drawing/2014/main" id="{CB8A5F63-7639-47CF-BA34-0BCAD7D11756}"/>
              </a:ext>
            </a:extLst>
          </p:cNvPr>
          <p:cNvSpPr>
            <a:spLocks noGrp="1"/>
          </p:cNvSpPr>
          <p:nvPr>
            <p:ph sz="quarter" idx="4"/>
          </p:nvPr>
        </p:nvSpPr>
        <p:spPr>
          <a:xfrm>
            <a:off x="6172200" y="2425959"/>
            <a:ext cx="5577696" cy="3993502"/>
          </a:xfrm>
        </p:spPr>
        <p:txBody>
          <a:bodyPr>
            <a:normAutofit/>
          </a:bodyPr>
          <a:lstStyle/>
          <a:p>
            <a:pPr marL="457200" indent="-457200">
              <a:lnSpc>
                <a:spcPct val="150000"/>
              </a:lnSpc>
              <a:buFont typeface="+mj-lt"/>
              <a:buAutoNum type="arabicPeriod"/>
            </a:pPr>
            <a:r>
              <a:rPr lang="en-US" altLang="zh-CN" sz="2000" dirty="0"/>
              <a:t>Use object detection task for simplicity.</a:t>
            </a:r>
          </a:p>
          <a:p>
            <a:pPr marL="457200" indent="-457200">
              <a:lnSpc>
                <a:spcPct val="150000"/>
              </a:lnSpc>
              <a:buFont typeface="+mj-lt"/>
              <a:buAutoNum type="arabicPeriod"/>
            </a:pPr>
            <a:r>
              <a:rPr lang="en-US" altLang="zh-CN" sz="2000" dirty="0"/>
              <a:t>Train a NN perform the task with and without feedback.</a:t>
            </a:r>
          </a:p>
          <a:p>
            <a:pPr marL="457200" indent="-457200">
              <a:lnSpc>
                <a:spcPct val="150000"/>
              </a:lnSpc>
              <a:buFont typeface="+mj-lt"/>
              <a:buAutoNum type="arabicPeriod"/>
            </a:pPr>
            <a:r>
              <a:rPr lang="en-US" altLang="zh-CN" sz="2000" dirty="0"/>
              <a:t>Compare two NN to see what does feedback do.</a:t>
            </a:r>
          </a:p>
          <a:p>
            <a:pPr marL="457200" indent="-457200">
              <a:lnSpc>
                <a:spcPct val="150000"/>
              </a:lnSpc>
              <a:buFont typeface="+mj-lt"/>
              <a:buAutoNum type="arabicPeriod"/>
            </a:pPr>
            <a:r>
              <a:rPr lang="en-US" altLang="zh-CN" sz="2000" dirty="0"/>
              <a:t>It’s seem far from what we want.</a:t>
            </a:r>
            <a:endParaRPr lang="zh-CN" altLang="en-US" sz="2000" dirty="0"/>
          </a:p>
        </p:txBody>
      </p:sp>
    </p:spTree>
    <p:extLst>
      <p:ext uri="{BB962C8B-B14F-4D97-AF65-F5344CB8AC3E}">
        <p14:creationId xmlns:p14="http://schemas.microsoft.com/office/powerpoint/2010/main" val="599495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C2C25-1351-4A7A-A134-59BE22CDEE69}"/>
              </a:ext>
            </a:extLst>
          </p:cNvPr>
          <p:cNvSpPr>
            <a:spLocks noGrp="1"/>
          </p:cNvSpPr>
          <p:nvPr>
            <p:ph type="title"/>
          </p:nvPr>
        </p:nvSpPr>
        <p:spPr/>
        <p:txBody>
          <a:bodyPr/>
          <a:lstStyle/>
          <a:p>
            <a:r>
              <a:rPr lang="zh-CN" altLang="en-US" dirty="0"/>
              <a:t>目标函数</a:t>
            </a:r>
          </a:p>
        </p:txBody>
      </p:sp>
      <p:sp>
        <p:nvSpPr>
          <p:cNvPr id="3" name="内容占位符 2">
            <a:extLst>
              <a:ext uri="{FF2B5EF4-FFF2-40B4-BE49-F238E27FC236}">
                <a16:creationId xmlns:a16="http://schemas.microsoft.com/office/drawing/2014/main" id="{C5AC489C-F289-4C40-91B4-A9A234BB4A5F}"/>
              </a:ext>
            </a:extLst>
          </p:cNvPr>
          <p:cNvSpPr>
            <a:spLocks noGrp="1"/>
          </p:cNvSpPr>
          <p:nvPr>
            <p:ph idx="1"/>
          </p:nvPr>
        </p:nvSpPr>
        <p:spPr/>
        <p:txBody>
          <a:bodyPr>
            <a:normAutofit/>
          </a:bodyPr>
          <a:lstStyle/>
          <a:p>
            <a:r>
              <a:rPr lang="zh-CN" altLang="en-US" sz="2000" dirty="0"/>
              <a:t>人类的认知是为了意图和行动：比如视觉的目的不是为了物体识别，而是分析环境，为自己的行为计划。虽然人也完成了物体识别，但是这个物体识别只是一个副作用。</a:t>
            </a:r>
            <a:endParaRPr lang="en-US" altLang="zh-CN" sz="2000" dirty="0"/>
          </a:p>
          <a:p>
            <a:r>
              <a:rPr lang="zh-CN" altLang="en-US" sz="2000" dirty="0"/>
              <a:t>而机器学习算法不一样，它训练而来就是为了物体识别，而不是为了自己的意图和行动。</a:t>
            </a:r>
            <a:endParaRPr lang="en-US" altLang="zh-CN" sz="2000" dirty="0"/>
          </a:p>
          <a:p>
            <a:r>
              <a:rPr lang="zh-CN" altLang="en-US" sz="2000" dirty="0"/>
              <a:t>给定数据集，如果任务不一样，那么训练的网络肯定不一样。</a:t>
            </a:r>
            <a:endParaRPr lang="en-US" altLang="zh-CN" sz="2000" dirty="0"/>
          </a:p>
          <a:p>
            <a:endParaRPr lang="en-US" altLang="zh-CN" sz="2000" dirty="0"/>
          </a:p>
          <a:p>
            <a:r>
              <a:rPr lang="zh-CN" altLang="en-US" sz="2000" dirty="0"/>
              <a:t>能不能通过合理的设定任务，来分析不同目标下反馈有什么不一样的？</a:t>
            </a:r>
          </a:p>
          <a:p>
            <a:endParaRPr lang="zh-CN" altLang="en-US" sz="2000" dirty="0"/>
          </a:p>
        </p:txBody>
      </p:sp>
    </p:spTree>
    <p:extLst>
      <p:ext uri="{BB962C8B-B14F-4D97-AF65-F5344CB8AC3E}">
        <p14:creationId xmlns:p14="http://schemas.microsoft.com/office/powerpoint/2010/main" val="204848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CD7D5-9B6D-4D49-95F1-64A4067ECC9C}"/>
              </a:ext>
            </a:extLst>
          </p:cNvPr>
          <p:cNvSpPr>
            <a:spLocks noGrp="1"/>
          </p:cNvSpPr>
          <p:nvPr>
            <p:ph type="title"/>
          </p:nvPr>
        </p:nvSpPr>
        <p:spPr/>
        <p:txBody>
          <a:bodyPr/>
          <a:lstStyle/>
          <a:p>
            <a:r>
              <a:rPr lang="en-US" altLang="zh-CN" dirty="0"/>
              <a:t>Specify research level</a:t>
            </a:r>
            <a:endParaRPr lang="zh-CN" altLang="en-US" dirty="0"/>
          </a:p>
        </p:txBody>
      </p:sp>
      <p:sp>
        <p:nvSpPr>
          <p:cNvPr id="3" name="内容占位符 2">
            <a:extLst>
              <a:ext uri="{FF2B5EF4-FFF2-40B4-BE49-F238E27FC236}">
                <a16:creationId xmlns:a16="http://schemas.microsoft.com/office/drawing/2014/main" id="{294ACB22-A78D-4197-B4D0-2C41B5E252EC}"/>
              </a:ext>
            </a:extLst>
          </p:cNvPr>
          <p:cNvSpPr>
            <a:spLocks noGrp="1"/>
          </p:cNvSpPr>
          <p:nvPr>
            <p:ph idx="1"/>
          </p:nvPr>
        </p:nvSpPr>
        <p:spPr/>
        <p:txBody>
          <a:bodyPr>
            <a:normAutofit/>
          </a:bodyPr>
          <a:lstStyle/>
          <a:p>
            <a:r>
              <a:rPr lang="en-US" altLang="zh-CN" dirty="0">
                <a:cs typeface="+mn-ea"/>
                <a:sym typeface="+mn-lt"/>
              </a:rPr>
              <a:t>Computational</a:t>
            </a:r>
            <a:endParaRPr lang="en-US" altLang="zh-CN" sz="1800" dirty="0">
              <a:cs typeface="+mn-ea"/>
              <a:sym typeface="+mn-lt"/>
            </a:endParaRPr>
          </a:p>
          <a:p>
            <a:pPr lvl="1"/>
            <a:r>
              <a:rPr lang="en-US" altLang="zh-CN" sz="1800" dirty="0">
                <a:cs typeface="+mn-ea"/>
                <a:sym typeface="+mn-lt"/>
              </a:rPr>
              <a:t>Because we don’t have enough knowledge about neuroscience, so we can’t study feedback in human(or mouse). What we want to explore is whether feedback helps neural network perform better.</a:t>
            </a:r>
          </a:p>
          <a:p>
            <a:r>
              <a:rPr lang="en-US" altLang="zh-CN" dirty="0">
                <a:cs typeface="+mn-ea"/>
                <a:sym typeface="+mn-lt"/>
              </a:rPr>
              <a:t>Representational</a:t>
            </a:r>
          </a:p>
          <a:p>
            <a:pPr lvl="1"/>
            <a:r>
              <a:rPr lang="en-US" altLang="zh-CN" sz="1800" dirty="0">
                <a:cs typeface="+mn-ea"/>
                <a:sym typeface="+mn-lt"/>
              </a:rPr>
              <a:t>Have well-developed method, easy to carry on.</a:t>
            </a:r>
          </a:p>
          <a:p>
            <a:r>
              <a:rPr lang="en-US" altLang="zh-CN" dirty="0">
                <a:cs typeface="+mn-ea"/>
                <a:sym typeface="+mn-lt"/>
              </a:rPr>
              <a:t>Implementation</a:t>
            </a:r>
          </a:p>
          <a:p>
            <a:pPr lvl="1"/>
            <a:r>
              <a:rPr lang="en-US" altLang="zh-CN" sz="1800" dirty="0">
                <a:cs typeface="+mn-ea"/>
                <a:sym typeface="+mn-lt"/>
              </a:rPr>
              <a:t>This is really fundamental, however, because we don’t have enough knowledge about neural circuit, we would abstract out this level. </a:t>
            </a:r>
            <a:endParaRPr lang="zh-CN" altLang="en-US" sz="2400" dirty="0"/>
          </a:p>
        </p:txBody>
      </p:sp>
    </p:spTree>
    <p:extLst>
      <p:ext uri="{BB962C8B-B14F-4D97-AF65-F5344CB8AC3E}">
        <p14:creationId xmlns:p14="http://schemas.microsoft.com/office/powerpoint/2010/main" val="359970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389BD-0AA5-4935-B3CB-42B1B5219082}"/>
              </a:ext>
            </a:extLst>
          </p:cNvPr>
          <p:cNvSpPr>
            <a:spLocks noGrp="1"/>
          </p:cNvSpPr>
          <p:nvPr>
            <p:ph type="title"/>
          </p:nvPr>
        </p:nvSpPr>
        <p:spPr/>
        <p:txBody>
          <a:bodyPr/>
          <a:lstStyle/>
          <a:p>
            <a:r>
              <a:rPr lang="en-US" altLang="zh-CN" dirty="0">
                <a:latin typeface="+mn-lt"/>
                <a:ea typeface="+mn-ea"/>
                <a:cs typeface="+mn-ea"/>
                <a:sym typeface="+mn-lt"/>
              </a:rPr>
              <a:t>Idea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4B372FAD-607D-46E3-85D1-89DEABE3D64C}"/>
              </a:ext>
            </a:extLst>
          </p:cNvPr>
          <p:cNvSpPr>
            <a:spLocks noGrp="1"/>
          </p:cNvSpPr>
          <p:nvPr>
            <p:ph idx="1"/>
          </p:nvPr>
        </p:nvSpPr>
        <p:spPr>
          <a:xfrm>
            <a:off x="838200" y="1825624"/>
            <a:ext cx="10515600" cy="4733437"/>
          </a:xfrm>
        </p:spPr>
        <p:txBody>
          <a:bodyPr>
            <a:normAutofit/>
          </a:bodyPr>
          <a:lstStyle/>
          <a:p>
            <a:r>
              <a:rPr lang="en-US" altLang="zh-CN" dirty="0">
                <a:cs typeface="+mn-ea"/>
                <a:sym typeface="+mn-lt"/>
              </a:rPr>
              <a:t>Rationale</a:t>
            </a:r>
          </a:p>
          <a:p>
            <a:pPr lvl="1"/>
            <a:r>
              <a:rPr lang="en-US" altLang="zh-CN" dirty="0">
                <a:cs typeface="+mn-ea"/>
                <a:sym typeface="+mn-lt"/>
              </a:rPr>
              <a:t>In order to implement feedback, the brain should express the feedback in representation. </a:t>
            </a:r>
          </a:p>
          <a:p>
            <a:pPr lvl="1"/>
            <a:r>
              <a:rPr lang="en-US" altLang="zh-CN" dirty="0">
                <a:cs typeface="+mn-ea"/>
                <a:sym typeface="+mn-lt"/>
              </a:rPr>
              <a:t>There should be more information in the representation,</a:t>
            </a:r>
            <a:r>
              <a:rPr lang="zh-CN" altLang="en-US" dirty="0">
                <a:cs typeface="+mn-ea"/>
                <a:sym typeface="+mn-lt"/>
              </a:rPr>
              <a:t> </a:t>
            </a:r>
            <a:r>
              <a:rPr lang="en-US" altLang="zh-CN" dirty="0">
                <a:cs typeface="+mn-ea"/>
                <a:sym typeface="+mn-lt"/>
              </a:rPr>
              <a:t>since the feedback adds complexity.</a:t>
            </a:r>
          </a:p>
          <a:p>
            <a:pPr lvl="1"/>
            <a:r>
              <a:rPr lang="en-US" altLang="zh-CN" dirty="0">
                <a:cs typeface="+mn-ea"/>
                <a:sym typeface="+mn-lt"/>
              </a:rPr>
              <a:t>How is this feedback information be expressed in representational level?</a:t>
            </a:r>
          </a:p>
          <a:p>
            <a:pPr lvl="1"/>
            <a:r>
              <a:rPr lang="zh-CN" altLang="en-US" dirty="0">
                <a:cs typeface="+mn-ea"/>
                <a:sym typeface="+mn-lt"/>
              </a:rPr>
              <a:t>我们想知道这个问题是怎么被</a:t>
            </a:r>
            <a:r>
              <a:rPr lang="en-US" altLang="zh-CN" dirty="0">
                <a:cs typeface="+mn-ea"/>
                <a:sym typeface="+mn-lt"/>
              </a:rPr>
              <a:t>NN </a:t>
            </a:r>
            <a:r>
              <a:rPr lang="zh-CN" altLang="en-US">
                <a:cs typeface="+mn-ea"/>
                <a:sym typeface="+mn-lt"/>
              </a:rPr>
              <a:t>解决的，通过这个了解这个问题是怎么被大脑解决。</a:t>
            </a:r>
            <a:endParaRPr lang="en-US" altLang="zh-CN" dirty="0">
              <a:cs typeface="+mn-ea"/>
              <a:sym typeface="+mn-lt"/>
            </a:endParaRPr>
          </a:p>
          <a:p>
            <a:r>
              <a:rPr lang="en-US" altLang="zh-CN" dirty="0">
                <a:cs typeface="+mn-ea"/>
                <a:sym typeface="+mn-lt"/>
              </a:rPr>
              <a:t>Hypothesis</a:t>
            </a:r>
          </a:p>
          <a:p>
            <a:pPr lvl="1"/>
            <a:r>
              <a:rPr lang="en-US" altLang="zh-CN" dirty="0">
                <a:cs typeface="+mn-ea"/>
                <a:sym typeface="+mn-lt"/>
              </a:rPr>
              <a:t>Feedback should increase the representational complexity in some brain area. </a:t>
            </a:r>
          </a:p>
          <a:p>
            <a:pPr lvl="1"/>
            <a:r>
              <a:rPr lang="en-US" altLang="zh-CN" dirty="0">
                <a:cs typeface="+mn-ea"/>
                <a:sym typeface="+mn-lt"/>
              </a:rPr>
              <a:t>We want to characterize this increased representational complexity.</a:t>
            </a:r>
          </a:p>
          <a:p>
            <a:endParaRPr lang="zh-CN" altLang="en-US" dirty="0">
              <a:cs typeface="+mn-ea"/>
              <a:sym typeface="+mn-lt"/>
            </a:endParaRPr>
          </a:p>
        </p:txBody>
      </p:sp>
    </p:spTree>
    <p:extLst>
      <p:ext uri="{BB962C8B-B14F-4D97-AF65-F5344CB8AC3E}">
        <p14:creationId xmlns:p14="http://schemas.microsoft.com/office/powerpoint/2010/main" val="719932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2FFCDD-F1E1-443C-BA48-5E37C4B0D7A0}"/>
              </a:ext>
            </a:extLst>
          </p:cNvPr>
          <p:cNvPicPr>
            <a:picLocks noChangeAspect="1"/>
          </p:cNvPicPr>
          <p:nvPr/>
        </p:nvPicPr>
        <p:blipFill rotWithShape="1">
          <a:blip r:embed="rId3"/>
          <a:srcRect l="688" t="12110" r="46641" b="18502"/>
          <a:stretch/>
        </p:blipFill>
        <p:spPr>
          <a:xfrm>
            <a:off x="6512766" y="2817845"/>
            <a:ext cx="5679234" cy="3946845"/>
          </a:xfrm>
          <a:prstGeom prst="rect">
            <a:avLst/>
          </a:prstGeom>
        </p:spPr>
      </p:pic>
      <p:sp>
        <p:nvSpPr>
          <p:cNvPr id="2" name="标题 1">
            <a:extLst>
              <a:ext uri="{FF2B5EF4-FFF2-40B4-BE49-F238E27FC236}">
                <a16:creationId xmlns:a16="http://schemas.microsoft.com/office/drawing/2014/main" id="{D5E2DDD6-B80C-4932-926C-862FD72D1185}"/>
              </a:ext>
            </a:extLst>
          </p:cNvPr>
          <p:cNvSpPr>
            <a:spLocks noGrp="1"/>
          </p:cNvSpPr>
          <p:nvPr>
            <p:ph type="title"/>
          </p:nvPr>
        </p:nvSpPr>
        <p:spPr>
          <a:xfrm>
            <a:off x="0" y="74645"/>
            <a:ext cx="5719987" cy="1325563"/>
          </a:xfrm>
        </p:spPr>
        <p:txBody>
          <a:bodyPr>
            <a:normAutofit/>
          </a:bodyPr>
          <a:lstStyle/>
          <a:p>
            <a:r>
              <a:rPr lang="en-US" altLang="zh-CN" sz="4000" dirty="0"/>
              <a:t>Quantify information in representational level</a:t>
            </a:r>
            <a:endParaRPr lang="zh-CN" altLang="en-US" sz="4000" dirty="0"/>
          </a:p>
        </p:txBody>
      </p:sp>
      <p:sp>
        <p:nvSpPr>
          <p:cNvPr id="3" name="内容占位符 2">
            <a:extLst>
              <a:ext uri="{FF2B5EF4-FFF2-40B4-BE49-F238E27FC236}">
                <a16:creationId xmlns:a16="http://schemas.microsoft.com/office/drawing/2014/main" id="{4A45077D-1708-4501-AF51-7E72FBA13D58}"/>
              </a:ext>
            </a:extLst>
          </p:cNvPr>
          <p:cNvSpPr>
            <a:spLocks noGrp="1"/>
          </p:cNvSpPr>
          <p:nvPr>
            <p:ph idx="1"/>
          </p:nvPr>
        </p:nvSpPr>
        <p:spPr>
          <a:xfrm>
            <a:off x="144458" y="1979937"/>
            <a:ext cx="5982477" cy="4351338"/>
          </a:xfrm>
        </p:spPr>
        <p:txBody>
          <a:bodyPr>
            <a:normAutofit/>
          </a:bodyPr>
          <a:lstStyle/>
          <a:p>
            <a:pPr marL="457200" indent="-457200">
              <a:buFont typeface="+mj-lt"/>
              <a:buAutoNum type="arabicPeriod"/>
            </a:pPr>
            <a:r>
              <a:rPr lang="en-US" altLang="zh-CN" sz="2000" dirty="0"/>
              <a:t>Find some tasks.</a:t>
            </a:r>
          </a:p>
          <a:p>
            <a:pPr marL="457200" indent="-457200">
              <a:buFont typeface="+mj-lt"/>
              <a:buAutoNum type="arabicPeriod"/>
            </a:pPr>
            <a:r>
              <a:rPr lang="en-US" altLang="zh-CN" sz="2000" dirty="0"/>
              <a:t>Train the neural network using these tasks and find equivalent dataset in brain.</a:t>
            </a:r>
          </a:p>
          <a:p>
            <a:pPr marL="457200" indent="-457200">
              <a:buFont typeface="+mj-lt"/>
              <a:buAutoNum type="arabicPeriod"/>
            </a:pPr>
            <a:r>
              <a:rPr lang="en-US" altLang="zh-CN" sz="2000" dirty="0"/>
              <a:t>Compare the behavior and activity dynamics between brain and neural network with and without feedback.</a:t>
            </a:r>
          </a:p>
          <a:p>
            <a:pPr lvl="1"/>
            <a:endParaRPr lang="en-US" altLang="zh-CN" sz="1800" dirty="0"/>
          </a:p>
          <a:p>
            <a:endParaRPr lang="zh-CN" altLang="en-US" sz="2000" dirty="0"/>
          </a:p>
        </p:txBody>
      </p:sp>
      <p:grpSp>
        <p:nvGrpSpPr>
          <p:cNvPr id="10" name="组合 9">
            <a:extLst>
              <a:ext uri="{FF2B5EF4-FFF2-40B4-BE49-F238E27FC236}">
                <a16:creationId xmlns:a16="http://schemas.microsoft.com/office/drawing/2014/main" id="{AD785201-ECB6-4A41-A2A6-CD674E1032A9}"/>
              </a:ext>
            </a:extLst>
          </p:cNvPr>
          <p:cNvGrpSpPr/>
          <p:nvPr/>
        </p:nvGrpSpPr>
        <p:grpSpPr>
          <a:xfrm>
            <a:off x="6717143" y="-64698"/>
            <a:ext cx="5633154" cy="2882543"/>
            <a:chOff x="6171689" y="233277"/>
            <a:chExt cx="6254297" cy="3200388"/>
          </a:xfrm>
        </p:grpSpPr>
        <p:pic>
          <p:nvPicPr>
            <p:cNvPr id="11" name="图片 10">
              <a:extLst>
                <a:ext uri="{FF2B5EF4-FFF2-40B4-BE49-F238E27FC236}">
                  <a16:creationId xmlns:a16="http://schemas.microsoft.com/office/drawing/2014/main" id="{DC4DFBF0-3F1E-496C-889A-3A068F4ABA6E}"/>
                </a:ext>
              </a:extLst>
            </p:cNvPr>
            <p:cNvPicPr>
              <a:picLocks noChangeAspect="1"/>
            </p:cNvPicPr>
            <p:nvPr/>
          </p:nvPicPr>
          <p:blipFill>
            <a:blip r:embed="rId4"/>
            <a:stretch>
              <a:fillRect/>
            </a:stretch>
          </p:blipFill>
          <p:spPr>
            <a:xfrm>
              <a:off x="6258962" y="511787"/>
              <a:ext cx="2497332" cy="2835432"/>
            </a:xfrm>
            <a:prstGeom prst="rect">
              <a:avLst/>
            </a:prstGeom>
          </p:spPr>
        </p:pic>
        <p:pic>
          <p:nvPicPr>
            <p:cNvPr id="12" name="图片 11">
              <a:extLst>
                <a:ext uri="{FF2B5EF4-FFF2-40B4-BE49-F238E27FC236}">
                  <a16:creationId xmlns:a16="http://schemas.microsoft.com/office/drawing/2014/main" id="{C39ABA51-311F-4A75-ADC5-CD0AB4DAD68A}"/>
                </a:ext>
              </a:extLst>
            </p:cNvPr>
            <p:cNvPicPr>
              <a:picLocks noChangeAspect="1"/>
            </p:cNvPicPr>
            <p:nvPr/>
          </p:nvPicPr>
          <p:blipFill>
            <a:blip r:embed="rId5"/>
            <a:stretch>
              <a:fillRect/>
            </a:stretch>
          </p:blipFill>
          <p:spPr>
            <a:xfrm>
              <a:off x="8877592" y="529076"/>
              <a:ext cx="3096692" cy="2904589"/>
            </a:xfrm>
            <a:prstGeom prst="rect">
              <a:avLst/>
            </a:prstGeom>
          </p:spPr>
        </p:pic>
        <p:sp>
          <p:nvSpPr>
            <p:cNvPr id="13" name="文本框 12">
              <a:extLst>
                <a:ext uri="{FF2B5EF4-FFF2-40B4-BE49-F238E27FC236}">
                  <a16:creationId xmlns:a16="http://schemas.microsoft.com/office/drawing/2014/main" id="{ECE3AF68-9FCB-428E-BE5B-B6843252B91C}"/>
                </a:ext>
              </a:extLst>
            </p:cNvPr>
            <p:cNvSpPr txBox="1"/>
            <p:nvPr/>
          </p:nvSpPr>
          <p:spPr>
            <a:xfrm>
              <a:off x="6171689" y="233277"/>
              <a:ext cx="3337249" cy="307777"/>
            </a:xfrm>
            <a:prstGeom prst="rect">
              <a:avLst/>
            </a:prstGeom>
            <a:noFill/>
          </p:spPr>
          <p:txBody>
            <a:bodyPr wrap="square" rtlCol="0">
              <a:spAutoFit/>
            </a:bodyPr>
            <a:lstStyle/>
            <a:p>
              <a:r>
                <a:rPr lang="en-US" altLang="zh-CN" sz="1400" dirty="0"/>
                <a:t>Model activity-profile distribution</a:t>
              </a:r>
              <a:endParaRPr lang="zh-CN" altLang="en-US" sz="1400" dirty="0"/>
            </a:p>
          </p:txBody>
        </p:sp>
        <p:sp>
          <p:nvSpPr>
            <p:cNvPr id="14" name="文本框 13">
              <a:extLst>
                <a:ext uri="{FF2B5EF4-FFF2-40B4-BE49-F238E27FC236}">
                  <a16:creationId xmlns:a16="http://schemas.microsoft.com/office/drawing/2014/main" id="{45126DB9-F23D-4A44-B823-98C3A46C4B66}"/>
                </a:ext>
              </a:extLst>
            </p:cNvPr>
            <p:cNvSpPr txBox="1"/>
            <p:nvPr/>
          </p:nvSpPr>
          <p:spPr>
            <a:xfrm>
              <a:off x="9088736" y="243870"/>
              <a:ext cx="3337250" cy="307777"/>
            </a:xfrm>
            <a:prstGeom prst="rect">
              <a:avLst/>
            </a:prstGeom>
            <a:noFill/>
          </p:spPr>
          <p:txBody>
            <a:bodyPr wrap="square" rtlCol="0">
              <a:spAutoFit/>
            </a:bodyPr>
            <a:lstStyle/>
            <a:p>
              <a:r>
                <a:rPr lang="en-US" altLang="zh-CN" sz="1400" dirty="0"/>
                <a:t>Model representational distances</a:t>
              </a:r>
              <a:endParaRPr lang="zh-CN" altLang="en-US" sz="1400" dirty="0"/>
            </a:p>
          </p:txBody>
        </p:sp>
      </p:grpSp>
    </p:spTree>
    <p:extLst>
      <p:ext uri="{BB962C8B-B14F-4D97-AF65-F5344CB8AC3E}">
        <p14:creationId xmlns:p14="http://schemas.microsoft.com/office/powerpoint/2010/main" val="2512882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B73CF-81F4-4DCD-BC43-EDC644E60A3E}"/>
              </a:ext>
            </a:extLst>
          </p:cNvPr>
          <p:cNvSpPr>
            <a:spLocks noGrp="1"/>
          </p:cNvSpPr>
          <p:nvPr>
            <p:ph type="title"/>
          </p:nvPr>
        </p:nvSpPr>
        <p:spPr/>
        <p:txBody>
          <a:bodyPr/>
          <a:lstStyle/>
          <a:p>
            <a:r>
              <a:rPr lang="en-US" altLang="zh-CN" dirty="0"/>
              <a:t>Why neural network?</a:t>
            </a:r>
            <a:endParaRPr lang="zh-CN" altLang="en-US" dirty="0"/>
          </a:p>
        </p:txBody>
      </p:sp>
      <p:sp>
        <p:nvSpPr>
          <p:cNvPr id="3" name="内容占位符 2">
            <a:extLst>
              <a:ext uri="{FF2B5EF4-FFF2-40B4-BE49-F238E27FC236}">
                <a16:creationId xmlns:a16="http://schemas.microsoft.com/office/drawing/2014/main" id="{022A43D1-A32B-422B-A4D9-62BF41F10A01}"/>
              </a:ext>
            </a:extLst>
          </p:cNvPr>
          <p:cNvSpPr>
            <a:spLocks noGrp="1"/>
          </p:cNvSpPr>
          <p:nvPr>
            <p:ph idx="1"/>
          </p:nvPr>
        </p:nvSpPr>
        <p:spPr/>
        <p:txBody>
          <a:bodyPr>
            <a:normAutofit/>
          </a:bodyPr>
          <a:lstStyle/>
          <a:p>
            <a:r>
              <a:rPr lang="en-US" altLang="zh-CN" sz="2000" dirty="0"/>
              <a:t>Given some tasks and similar structures as brain, the neural network has similar neural activity with brain in representational geometry. </a:t>
            </a:r>
          </a:p>
          <a:p>
            <a:r>
              <a:rPr lang="en-US" altLang="zh-CN" sz="2000" dirty="0"/>
              <a:t>We can easily open the black box and manipulate neural network, to explore the computational mechanism.</a:t>
            </a:r>
          </a:p>
          <a:p>
            <a:endParaRPr lang="en-US" altLang="zh-CN" sz="2000" dirty="0"/>
          </a:p>
        </p:txBody>
      </p:sp>
      <p:pic>
        <p:nvPicPr>
          <p:cNvPr id="4" name="图片 3">
            <a:extLst>
              <a:ext uri="{FF2B5EF4-FFF2-40B4-BE49-F238E27FC236}">
                <a16:creationId xmlns:a16="http://schemas.microsoft.com/office/drawing/2014/main" id="{D7435523-D410-451F-BFCB-5F8255DC0531}"/>
              </a:ext>
            </a:extLst>
          </p:cNvPr>
          <p:cNvPicPr>
            <a:picLocks noChangeAspect="1"/>
          </p:cNvPicPr>
          <p:nvPr/>
        </p:nvPicPr>
        <p:blipFill>
          <a:blip r:embed="rId2"/>
          <a:stretch>
            <a:fillRect/>
          </a:stretch>
        </p:blipFill>
        <p:spPr>
          <a:xfrm>
            <a:off x="6429286" y="3648269"/>
            <a:ext cx="5762714" cy="3209731"/>
          </a:xfrm>
          <a:prstGeom prst="rect">
            <a:avLst/>
          </a:prstGeom>
        </p:spPr>
      </p:pic>
    </p:spTree>
    <p:extLst>
      <p:ext uri="{BB962C8B-B14F-4D97-AF65-F5344CB8AC3E}">
        <p14:creationId xmlns:p14="http://schemas.microsoft.com/office/powerpoint/2010/main" val="3213993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625E5-0E1D-4F19-AC4B-FF58EECCB865}"/>
              </a:ext>
            </a:extLst>
          </p:cNvPr>
          <p:cNvSpPr>
            <a:spLocks noGrp="1"/>
          </p:cNvSpPr>
          <p:nvPr>
            <p:ph type="title"/>
          </p:nvPr>
        </p:nvSpPr>
        <p:spPr/>
        <p:txBody>
          <a:bodyPr/>
          <a:lstStyle/>
          <a:p>
            <a:r>
              <a:rPr lang="en-US" altLang="zh-CN" dirty="0"/>
              <a:t>Neural network</a:t>
            </a:r>
            <a:endParaRPr lang="zh-CN" altLang="en-US" dirty="0"/>
          </a:p>
        </p:txBody>
      </p:sp>
      <p:sp>
        <p:nvSpPr>
          <p:cNvPr id="3" name="内容占位符 2">
            <a:extLst>
              <a:ext uri="{FF2B5EF4-FFF2-40B4-BE49-F238E27FC236}">
                <a16:creationId xmlns:a16="http://schemas.microsoft.com/office/drawing/2014/main" id="{5E19576A-42DB-4D7A-B571-D80D8A971FF9}"/>
              </a:ext>
            </a:extLst>
          </p:cNvPr>
          <p:cNvSpPr>
            <a:spLocks noGrp="1"/>
          </p:cNvSpPr>
          <p:nvPr>
            <p:ph idx="1"/>
          </p:nvPr>
        </p:nvSpPr>
        <p:spPr>
          <a:xfrm>
            <a:off x="838200" y="1825624"/>
            <a:ext cx="10458818" cy="4667251"/>
          </a:xfrm>
        </p:spPr>
        <p:txBody>
          <a:bodyPr>
            <a:normAutofit/>
          </a:bodyPr>
          <a:lstStyle/>
          <a:p>
            <a:r>
              <a:rPr lang="en-US" altLang="zh-CN" sz="2000" dirty="0"/>
              <a:t>Convolutional neural network with no feedback.</a:t>
            </a:r>
          </a:p>
          <a:p>
            <a:r>
              <a:rPr lang="en-US" altLang="zh-CN" sz="2000" dirty="0"/>
              <a:t>Recurrent convolutional neural networks with lateral and feedback connections </a:t>
            </a:r>
            <a:r>
              <a:rPr lang="en-US" altLang="zh-CN" sz="1200" dirty="0"/>
              <a:t>(</a:t>
            </a:r>
            <a:r>
              <a:rPr lang="en-US" altLang="zh-CN" sz="1200" dirty="0">
                <a:hlinkClick r:id="rId3"/>
              </a:rPr>
              <a:t>CJ </a:t>
            </a:r>
            <a:r>
              <a:rPr lang="en-US" altLang="zh-CN" sz="1200" dirty="0" err="1">
                <a:hlinkClick r:id="rId3"/>
              </a:rPr>
              <a:t>Spoerer</a:t>
            </a:r>
            <a:r>
              <a:rPr lang="en-US" altLang="zh-CN" sz="1200" dirty="0">
                <a:hlinkClick r:id="rId3"/>
              </a:rPr>
              <a:t> et al. 2017</a:t>
            </a:r>
            <a:r>
              <a:rPr lang="en-US" altLang="zh-CN" sz="1200" dirty="0"/>
              <a:t>; </a:t>
            </a:r>
            <a:r>
              <a:rPr lang="en-US" altLang="zh-CN" sz="1200" dirty="0">
                <a:hlinkClick r:id="rId4"/>
              </a:rPr>
              <a:t>J </a:t>
            </a:r>
            <a:r>
              <a:rPr lang="en-US" altLang="zh-CN" sz="1200" dirty="0" err="1">
                <a:hlinkClick r:id="rId4"/>
              </a:rPr>
              <a:t>Kubilius</a:t>
            </a:r>
            <a:r>
              <a:rPr lang="en-US" altLang="zh-CN" sz="1200" dirty="0">
                <a:hlinkClick r:id="rId4"/>
              </a:rPr>
              <a:t> et al. 2019</a:t>
            </a:r>
            <a:r>
              <a:rPr lang="en-US" altLang="zh-CN" sz="1200" dirty="0"/>
              <a:t>; </a:t>
            </a:r>
            <a:r>
              <a:rPr lang="en-US" altLang="zh-CN" sz="1200" dirty="0">
                <a:hlinkClick r:id="rId5"/>
              </a:rPr>
              <a:t>K Kar et al. 2019</a:t>
            </a:r>
            <a:r>
              <a:rPr lang="en-US" altLang="zh-CN" sz="1200" dirty="0"/>
              <a:t>; </a:t>
            </a:r>
            <a:r>
              <a:rPr lang="en-US" altLang="zh-CN" sz="1200" dirty="0">
                <a:hlinkClick r:id="rId6"/>
              </a:rPr>
              <a:t>TC </a:t>
            </a:r>
            <a:r>
              <a:rPr lang="en-US" altLang="zh-CN" sz="1200" dirty="0" err="1">
                <a:hlinkClick r:id="rId6"/>
              </a:rPr>
              <a:t>Kietzmann</a:t>
            </a:r>
            <a:r>
              <a:rPr lang="en-US" altLang="zh-CN" sz="1200" dirty="0">
                <a:hlinkClick r:id="rId6"/>
              </a:rPr>
              <a:t> et al. 2019</a:t>
            </a:r>
            <a:r>
              <a:rPr lang="en-US" altLang="zh-CN" sz="1200" dirty="0"/>
              <a:t>)</a:t>
            </a:r>
            <a:r>
              <a:rPr lang="en-US" altLang="zh-CN" sz="2000" dirty="0"/>
              <a:t>.</a:t>
            </a:r>
            <a:endParaRPr lang="en-US" altLang="zh-CN" sz="1400" dirty="0"/>
          </a:p>
          <a:p>
            <a:r>
              <a:rPr lang="en-US" altLang="zh-CN" sz="2000" dirty="0"/>
              <a:t>Excitatory-inhibitory recurrent convolutional neural networks with lateral and feedback connections </a:t>
            </a:r>
            <a:r>
              <a:rPr lang="en-US" altLang="zh-CN" sz="1200" dirty="0"/>
              <a:t>(HF Song et al. 2016, GR Yang et al. 2019, NY Masse et al. 2019, GR Yang &amp; XJ Wang 2020)</a:t>
            </a:r>
            <a:r>
              <a:rPr lang="en-US" altLang="zh-CN" sz="2000" dirty="0"/>
              <a:t>.</a:t>
            </a:r>
          </a:p>
          <a:p>
            <a:pPr lvl="1"/>
            <a:r>
              <a:rPr lang="en-US" altLang="zh-CN" sz="1800" dirty="0"/>
              <a:t>Flexibility in structure, easy to interpret in mechanistic level, fast to train.</a:t>
            </a:r>
          </a:p>
          <a:p>
            <a:pPr lvl="1"/>
            <a:r>
              <a:rPr lang="en-US" altLang="zh-CN" sz="1800" dirty="0"/>
              <a:t>Can’t solve hard task(e.g. object detection), so we need to design cognitive tasks.</a:t>
            </a:r>
          </a:p>
          <a:p>
            <a:endParaRPr lang="en-US" altLang="zh-CN" sz="2000" dirty="0"/>
          </a:p>
          <a:p>
            <a:endParaRPr lang="zh-CN" altLang="en-US" sz="2000" dirty="0"/>
          </a:p>
        </p:txBody>
      </p:sp>
      <p:grpSp>
        <p:nvGrpSpPr>
          <p:cNvPr id="9" name="组合 8">
            <a:extLst>
              <a:ext uri="{FF2B5EF4-FFF2-40B4-BE49-F238E27FC236}">
                <a16:creationId xmlns:a16="http://schemas.microsoft.com/office/drawing/2014/main" id="{A4BBB03E-D30D-4464-8BFF-482E0BC3239E}"/>
              </a:ext>
            </a:extLst>
          </p:cNvPr>
          <p:cNvGrpSpPr/>
          <p:nvPr/>
        </p:nvGrpSpPr>
        <p:grpSpPr>
          <a:xfrm>
            <a:off x="10593816" y="1090524"/>
            <a:ext cx="1412265" cy="5575319"/>
            <a:chOff x="10644736" y="1090524"/>
            <a:chExt cx="1412265" cy="5575319"/>
          </a:xfrm>
        </p:grpSpPr>
        <p:cxnSp>
          <p:nvCxnSpPr>
            <p:cNvPr id="5" name="直接箭头连接符 4">
              <a:extLst>
                <a:ext uri="{FF2B5EF4-FFF2-40B4-BE49-F238E27FC236}">
                  <a16:creationId xmlns:a16="http://schemas.microsoft.com/office/drawing/2014/main" id="{F6269FB9-0F50-450B-A35D-C67E4DEB717D}"/>
                </a:ext>
              </a:extLst>
            </p:cNvPr>
            <p:cNvCxnSpPr>
              <a:cxnSpLocks/>
            </p:cNvCxnSpPr>
            <p:nvPr/>
          </p:nvCxnSpPr>
          <p:spPr>
            <a:xfrm flipH="1">
              <a:off x="11350869" y="1690687"/>
              <a:ext cx="2931" cy="396960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6547DB9-9DEF-49C8-B7F4-DE2C26651F2F}"/>
                </a:ext>
              </a:extLst>
            </p:cNvPr>
            <p:cNvSpPr txBox="1"/>
            <p:nvPr/>
          </p:nvSpPr>
          <p:spPr>
            <a:xfrm>
              <a:off x="10804094" y="1090524"/>
              <a:ext cx="1093547" cy="400110"/>
            </a:xfrm>
            <a:prstGeom prst="rect">
              <a:avLst/>
            </a:prstGeom>
            <a:noFill/>
          </p:spPr>
          <p:txBody>
            <a:bodyPr wrap="square" rtlCol="0">
              <a:spAutoFit/>
            </a:bodyPr>
            <a:lstStyle/>
            <a:p>
              <a:r>
                <a:rPr lang="en-US" altLang="zh-CN" sz="2000" dirty="0"/>
                <a:t>Abstract</a:t>
              </a:r>
              <a:endParaRPr lang="zh-CN" altLang="en-US" sz="2000" dirty="0"/>
            </a:p>
          </p:txBody>
        </p:sp>
        <p:sp>
          <p:nvSpPr>
            <p:cNvPr id="7" name="文本框 6">
              <a:extLst>
                <a:ext uri="{FF2B5EF4-FFF2-40B4-BE49-F238E27FC236}">
                  <a16:creationId xmlns:a16="http://schemas.microsoft.com/office/drawing/2014/main" id="{E7A0E77B-6B80-4E4E-82C4-2348E08B82E3}"/>
                </a:ext>
              </a:extLst>
            </p:cNvPr>
            <p:cNvSpPr txBox="1"/>
            <p:nvPr/>
          </p:nvSpPr>
          <p:spPr>
            <a:xfrm>
              <a:off x="10644736" y="5957957"/>
              <a:ext cx="1412265" cy="707886"/>
            </a:xfrm>
            <a:prstGeom prst="rect">
              <a:avLst/>
            </a:prstGeom>
            <a:noFill/>
          </p:spPr>
          <p:txBody>
            <a:bodyPr wrap="square" rtlCol="0">
              <a:spAutoFit/>
            </a:bodyPr>
            <a:lstStyle/>
            <a:p>
              <a:r>
                <a:rPr lang="en-US" altLang="zh-CN" sz="2000" dirty="0"/>
                <a:t>Biologically plausible </a:t>
              </a:r>
              <a:endParaRPr lang="zh-CN" altLang="en-US" sz="2000" dirty="0"/>
            </a:p>
          </p:txBody>
        </p:sp>
      </p:grpSp>
    </p:spTree>
    <p:extLst>
      <p:ext uri="{BB962C8B-B14F-4D97-AF65-F5344CB8AC3E}">
        <p14:creationId xmlns:p14="http://schemas.microsoft.com/office/powerpoint/2010/main" val="1169757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2C440-AAC9-4C33-AC13-B656D8853D4D}"/>
              </a:ext>
            </a:extLst>
          </p:cNvPr>
          <p:cNvSpPr>
            <a:spLocks noGrp="1"/>
          </p:cNvSpPr>
          <p:nvPr>
            <p:ph type="title"/>
          </p:nvPr>
        </p:nvSpPr>
        <p:spPr/>
        <p:txBody>
          <a:bodyPr/>
          <a:lstStyle/>
          <a:p>
            <a:r>
              <a:rPr lang="en-US" altLang="zh-CN" dirty="0"/>
              <a:t>Analysis</a:t>
            </a:r>
            <a:endParaRPr lang="zh-CN" altLang="en-US" dirty="0"/>
          </a:p>
        </p:txBody>
      </p:sp>
      <p:sp>
        <p:nvSpPr>
          <p:cNvPr id="3" name="内容占位符 2">
            <a:extLst>
              <a:ext uri="{FF2B5EF4-FFF2-40B4-BE49-F238E27FC236}">
                <a16:creationId xmlns:a16="http://schemas.microsoft.com/office/drawing/2014/main" id="{D7537986-E9D7-4EEA-A1B5-6BEE113803E5}"/>
              </a:ext>
            </a:extLst>
          </p:cNvPr>
          <p:cNvSpPr>
            <a:spLocks noGrp="1"/>
          </p:cNvSpPr>
          <p:nvPr>
            <p:ph idx="1"/>
          </p:nvPr>
        </p:nvSpPr>
        <p:spPr>
          <a:xfrm>
            <a:off x="838200" y="1784985"/>
            <a:ext cx="7030720" cy="4351338"/>
          </a:xfrm>
        </p:spPr>
        <p:txBody>
          <a:bodyPr>
            <a:normAutofit/>
          </a:bodyPr>
          <a:lstStyle/>
          <a:p>
            <a:r>
              <a:rPr lang="en-US" altLang="zh-CN" sz="2000" b="0" i="0" dirty="0">
                <a:solidFill>
                  <a:srgbClr val="333333"/>
                </a:solidFill>
                <a:effectLst/>
              </a:rPr>
              <a:t>Given some tasks, compare neural network model with or without feedback and brain in terms of behavior and activity dynamics in representation level </a:t>
            </a:r>
            <a:r>
              <a:rPr lang="en-US" altLang="zh-CN" sz="1400" b="0" i="0" dirty="0">
                <a:solidFill>
                  <a:srgbClr val="333333"/>
                </a:solidFill>
                <a:effectLst/>
              </a:rPr>
              <a:t>(Kriegeskorte 2015, Kriegeskorte &amp; </a:t>
            </a:r>
            <a:r>
              <a:rPr lang="en-US" altLang="zh-CN" sz="1400" b="0" i="0" dirty="0" err="1">
                <a:solidFill>
                  <a:srgbClr val="333333"/>
                </a:solidFill>
                <a:effectLst/>
              </a:rPr>
              <a:t>Diedrichsen</a:t>
            </a:r>
            <a:r>
              <a:rPr lang="en-US" altLang="zh-CN" sz="1400" b="0" i="0" dirty="0">
                <a:solidFill>
                  <a:srgbClr val="333333"/>
                </a:solidFill>
                <a:effectLst/>
              </a:rPr>
              <a:t> 2016, </a:t>
            </a:r>
            <a:r>
              <a:rPr lang="en-US" altLang="zh-CN" sz="1400" b="0" i="0" dirty="0" err="1">
                <a:solidFill>
                  <a:srgbClr val="333333"/>
                </a:solidFill>
                <a:effectLst/>
              </a:rPr>
              <a:t>Yamins</a:t>
            </a:r>
            <a:r>
              <a:rPr lang="en-US" altLang="zh-CN" sz="1400" b="0" i="0" dirty="0">
                <a:solidFill>
                  <a:srgbClr val="333333"/>
                </a:solidFill>
                <a:effectLst/>
              </a:rPr>
              <a:t> &amp; DiCarlo 2016, </a:t>
            </a:r>
            <a:r>
              <a:rPr lang="en-US" altLang="zh-CN" sz="1400" b="0" i="0" dirty="0" err="1">
                <a:solidFill>
                  <a:srgbClr val="333333"/>
                </a:solidFill>
                <a:effectLst/>
              </a:rPr>
              <a:t>Paninski</a:t>
            </a:r>
            <a:r>
              <a:rPr lang="en-US" altLang="zh-CN" sz="1400" b="0" i="0" dirty="0">
                <a:solidFill>
                  <a:srgbClr val="333333"/>
                </a:solidFill>
                <a:effectLst/>
              </a:rPr>
              <a:t> &amp; Cunningham 2017)</a:t>
            </a:r>
            <a:r>
              <a:rPr lang="en-US" altLang="zh-CN" sz="2000" b="0" i="0" dirty="0">
                <a:solidFill>
                  <a:srgbClr val="333333"/>
                </a:solidFill>
                <a:effectLst/>
              </a:rPr>
              <a:t>.</a:t>
            </a:r>
            <a:r>
              <a:rPr lang="en-US" altLang="zh-CN" sz="2000" dirty="0"/>
              <a:t> </a:t>
            </a:r>
          </a:p>
          <a:p>
            <a:pPr lvl="1"/>
            <a:r>
              <a:rPr lang="en-US" altLang="zh-CN" sz="1800" b="0" i="0" dirty="0">
                <a:solidFill>
                  <a:srgbClr val="333333"/>
                </a:solidFill>
                <a:effectLst/>
              </a:rPr>
              <a:t>Performance</a:t>
            </a:r>
          </a:p>
          <a:p>
            <a:pPr lvl="1"/>
            <a:r>
              <a:rPr lang="en-US" altLang="zh-CN" sz="1800" dirty="0">
                <a:solidFill>
                  <a:srgbClr val="333333"/>
                </a:solidFill>
              </a:rPr>
              <a:t>C</a:t>
            </a:r>
            <a:r>
              <a:rPr lang="en-US" altLang="zh-CN" sz="1800" b="0" i="0" dirty="0">
                <a:solidFill>
                  <a:srgbClr val="333333"/>
                </a:solidFill>
                <a:effectLst/>
              </a:rPr>
              <a:t>onnectivity</a:t>
            </a:r>
          </a:p>
          <a:p>
            <a:pPr lvl="1"/>
            <a:r>
              <a:rPr lang="en-US" altLang="zh-CN" sz="1800" dirty="0">
                <a:solidFill>
                  <a:srgbClr val="333333"/>
                </a:solidFill>
              </a:rPr>
              <a:t>R</a:t>
            </a:r>
            <a:r>
              <a:rPr lang="en-US" altLang="zh-CN" sz="1800" b="0" i="0" dirty="0">
                <a:solidFill>
                  <a:srgbClr val="333333"/>
                </a:solidFill>
                <a:effectLst/>
              </a:rPr>
              <a:t>epresentation dissimilarity matrix</a:t>
            </a:r>
          </a:p>
          <a:p>
            <a:pPr lvl="1"/>
            <a:r>
              <a:rPr lang="en-US" altLang="zh-CN" sz="1800" dirty="0">
                <a:solidFill>
                  <a:srgbClr val="333333"/>
                </a:solidFill>
              </a:rPr>
              <a:t>Representation invariance across tasks.</a:t>
            </a:r>
            <a:endParaRPr lang="en-US" altLang="zh-CN" sz="1800" b="0" i="0" dirty="0">
              <a:solidFill>
                <a:srgbClr val="333333"/>
              </a:solidFill>
              <a:effectLst/>
            </a:endParaRPr>
          </a:p>
          <a:p>
            <a:pPr lvl="1"/>
            <a:r>
              <a:rPr lang="en-US" altLang="zh-CN" sz="1800" dirty="0"/>
              <a:t>……</a:t>
            </a:r>
            <a:endParaRPr lang="zh-CN" altLang="en-US" sz="1800" dirty="0"/>
          </a:p>
        </p:txBody>
      </p:sp>
      <p:pic>
        <p:nvPicPr>
          <p:cNvPr id="7" name="图片 6">
            <a:extLst>
              <a:ext uri="{FF2B5EF4-FFF2-40B4-BE49-F238E27FC236}">
                <a16:creationId xmlns:a16="http://schemas.microsoft.com/office/drawing/2014/main" id="{55E81C82-C53F-4365-958F-1473B1819B1D}"/>
              </a:ext>
            </a:extLst>
          </p:cNvPr>
          <p:cNvPicPr>
            <a:picLocks noChangeAspect="1"/>
          </p:cNvPicPr>
          <p:nvPr/>
        </p:nvPicPr>
        <p:blipFill>
          <a:blip r:embed="rId3"/>
          <a:stretch>
            <a:fillRect/>
          </a:stretch>
        </p:blipFill>
        <p:spPr>
          <a:xfrm>
            <a:off x="7831397" y="2407881"/>
            <a:ext cx="4361180" cy="1780335"/>
          </a:xfrm>
          <a:prstGeom prst="rect">
            <a:avLst/>
          </a:prstGeom>
        </p:spPr>
      </p:pic>
      <p:pic>
        <p:nvPicPr>
          <p:cNvPr id="9" name="图片 8">
            <a:extLst>
              <a:ext uri="{FF2B5EF4-FFF2-40B4-BE49-F238E27FC236}">
                <a16:creationId xmlns:a16="http://schemas.microsoft.com/office/drawing/2014/main" id="{54BDCC34-C115-4935-883F-C90AEA7A2E0B}"/>
              </a:ext>
            </a:extLst>
          </p:cNvPr>
          <p:cNvPicPr>
            <a:picLocks noChangeAspect="1"/>
          </p:cNvPicPr>
          <p:nvPr/>
        </p:nvPicPr>
        <p:blipFill>
          <a:blip r:embed="rId4"/>
          <a:stretch>
            <a:fillRect/>
          </a:stretch>
        </p:blipFill>
        <p:spPr>
          <a:xfrm>
            <a:off x="7868920" y="1"/>
            <a:ext cx="4323080" cy="2407880"/>
          </a:xfrm>
          <a:prstGeom prst="rect">
            <a:avLst/>
          </a:prstGeom>
        </p:spPr>
      </p:pic>
      <p:pic>
        <p:nvPicPr>
          <p:cNvPr id="13" name="图片 12">
            <a:extLst>
              <a:ext uri="{FF2B5EF4-FFF2-40B4-BE49-F238E27FC236}">
                <a16:creationId xmlns:a16="http://schemas.microsoft.com/office/drawing/2014/main" id="{F7E54A05-DAB6-444A-8B6B-6BF4060AEB6F}"/>
              </a:ext>
            </a:extLst>
          </p:cNvPr>
          <p:cNvPicPr>
            <a:picLocks noChangeAspect="1"/>
          </p:cNvPicPr>
          <p:nvPr/>
        </p:nvPicPr>
        <p:blipFill>
          <a:blip r:embed="rId5"/>
          <a:stretch>
            <a:fillRect/>
          </a:stretch>
        </p:blipFill>
        <p:spPr>
          <a:xfrm>
            <a:off x="8199120" y="4219130"/>
            <a:ext cx="3911600" cy="2638870"/>
          </a:xfrm>
          <a:prstGeom prst="rect">
            <a:avLst/>
          </a:prstGeom>
        </p:spPr>
      </p:pic>
    </p:spTree>
    <p:extLst>
      <p:ext uri="{BB962C8B-B14F-4D97-AF65-F5344CB8AC3E}">
        <p14:creationId xmlns:p14="http://schemas.microsoft.com/office/powerpoint/2010/main" val="200735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65C94-1537-40D0-8FE9-687D13AEF61B}"/>
              </a:ext>
            </a:extLst>
          </p:cNvPr>
          <p:cNvSpPr>
            <a:spLocks noGrp="1"/>
          </p:cNvSpPr>
          <p:nvPr>
            <p:ph type="title"/>
          </p:nvPr>
        </p:nvSpPr>
        <p:spPr/>
        <p:txBody>
          <a:bodyPr/>
          <a:lstStyle/>
          <a:p>
            <a:r>
              <a:rPr lang="en-US" altLang="zh-CN" dirty="0"/>
              <a:t>Task: object detection</a:t>
            </a:r>
            <a:endParaRPr lang="zh-CN" altLang="en-US" dirty="0"/>
          </a:p>
        </p:txBody>
      </p:sp>
      <p:sp>
        <p:nvSpPr>
          <p:cNvPr id="3" name="内容占位符 2">
            <a:extLst>
              <a:ext uri="{FF2B5EF4-FFF2-40B4-BE49-F238E27FC236}">
                <a16:creationId xmlns:a16="http://schemas.microsoft.com/office/drawing/2014/main" id="{F1A443AC-FAC6-495B-932C-0DCD30056C3B}"/>
              </a:ext>
            </a:extLst>
          </p:cNvPr>
          <p:cNvSpPr>
            <a:spLocks noGrp="1"/>
          </p:cNvSpPr>
          <p:nvPr>
            <p:ph idx="1"/>
          </p:nvPr>
        </p:nvSpPr>
        <p:spPr>
          <a:xfrm>
            <a:off x="838200" y="1825624"/>
            <a:ext cx="10515600" cy="3996678"/>
          </a:xfrm>
        </p:spPr>
        <p:txBody>
          <a:bodyPr>
            <a:normAutofit/>
          </a:bodyPr>
          <a:lstStyle/>
          <a:p>
            <a:r>
              <a:rPr lang="en-US" altLang="zh-CN" dirty="0"/>
              <a:t>We don’t have enough GPU resource, we can only use Google </a:t>
            </a:r>
            <a:r>
              <a:rPr lang="en-US" altLang="zh-CN" dirty="0" err="1"/>
              <a:t>Colab</a:t>
            </a:r>
            <a:r>
              <a:rPr lang="en-US" altLang="zh-CN" dirty="0"/>
              <a:t>.</a:t>
            </a:r>
          </a:p>
          <a:p>
            <a:pPr lvl="1"/>
            <a:r>
              <a:rPr lang="en-US" altLang="zh-CN" sz="1800" dirty="0"/>
              <a:t>We can’t use NLP as our model, so semantic tasks are excluded.</a:t>
            </a:r>
          </a:p>
          <a:p>
            <a:pPr lvl="1"/>
            <a:r>
              <a:rPr lang="en-US" altLang="zh-CN" sz="1800" dirty="0"/>
              <a:t>We can’t train on huge dataset or NN model.</a:t>
            </a:r>
          </a:p>
          <a:p>
            <a:pPr lvl="1"/>
            <a:r>
              <a:rPr lang="en-US" altLang="zh-CN" sz="1800" dirty="0"/>
              <a:t>Our choice for NN task are limited within pretrain, small scale neural network in vision area.</a:t>
            </a:r>
          </a:p>
          <a:p>
            <a:r>
              <a:rPr lang="en-US" altLang="zh-CN" dirty="0"/>
              <a:t>We can’t do experiment, so we can only use accessible dataset.</a:t>
            </a:r>
            <a:endParaRPr lang="en-US" altLang="zh-CN" sz="1800" dirty="0"/>
          </a:p>
          <a:p>
            <a:pPr lvl="1"/>
            <a:r>
              <a:rPr lang="en-US" altLang="zh-CN" sz="1800" dirty="0"/>
              <a:t>Object detection in vision domain is one of the most popular topic.</a:t>
            </a:r>
          </a:p>
        </p:txBody>
      </p:sp>
    </p:spTree>
    <p:extLst>
      <p:ext uri="{BB962C8B-B14F-4D97-AF65-F5344CB8AC3E}">
        <p14:creationId xmlns:p14="http://schemas.microsoft.com/office/powerpoint/2010/main" val="254647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80296-4651-460A-B36D-F06558FA0519}"/>
              </a:ext>
            </a:extLst>
          </p:cNvPr>
          <p:cNvSpPr>
            <a:spLocks noGrp="1"/>
          </p:cNvSpPr>
          <p:nvPr>
            <p:ph type="title"/>
          </p:nvPr>
        </p:nvSpPr>
        <p:spPr/>
        <p:txBody>
          <a:bodyPr/>
          <a:lstStyle/>
          <a:p>
            <a:r>
              <a:rPr lang="en-US" altLang="zh-CN" dirty="0"/>
              <a:t>fMRI Datasets with object detection</a:t>
            </a:r>
            <a:endParaRPr lang="zh-CN" altLang="en-US" dirty="0"/>
          </a:p>
        </p:txBody>
      </p:sp>
      <p:sp>
        <p:nvSpPr>
          <p:cNvPr id="3" name="内容占位符 2">
            <a:extLst>
              <a:ext uri="{FF2B5EF4-FFF2-40B4-BE49-F238E27FC236}">
                <a16:creationId xmlns:a16="http://schemas.microsoft.com/office/drawing/2014/main" id="{74178464-44CD-4661-88EF-D58BB1A2ECFB}"/>
              </a:ext>
            </a:extLst>
          </p:cNvPr>
          <p:cNvSpPr>
            <a:spLocks noGrp="1"/>
          </p:cNvSpPr>
          <p:nvPr>
            <p:ph idx="1"/>
          </p:nvPr>
        </p:nvSpPr>
        <p:spPr/>
        <p:txBody>
          <a:bodyPr>
            <a:normAutofit/>
          </a:bodyPr>
          <a:lstStyle/>
          <a:p>
            <a:r>
              <a:rPr lang="en-US" altLang="zh-CN" sz="2000" dirty="0"/>
              <a:t>Kay/Gallant Dataset: No labels</a:t>
            </a:r>
          </a:p>
          <a:p>
            <a:r>
              <a:rPr lang="en-US" altLang="zh-CN" sz="2000" dirty="0"/>
              <a:t>BOLD5000: Need long time to process.</a:t>
            </a:r>
          </a:p>
          <a:p>
            <a:r>
              <a:rPr lang="en-US" altLang="zh-CN" sz="2000" dirty="0">
                <a:solidFill>
                  <a:schemeClr val="bg1">
                    <a:lumMod val="50000"/>
                  </a:schemeClr>
                </a:solidFill>
              </a:rPr>
              <a:t>Other datasets from </a:t>
            </a:r>
            <a:r>
              <a:rPr lang="en-US" altLang="zh-CN" sz="2000" dirty="0" err="1">
                <a:solidFill>
                  <a:schemeClr val="bg1">
                    <a:lumMod val="50000"/>
                  </a:schemeClr>
                </a:solidFill>
                <a:hlinkClick r:id="rId3">
                  <a:extLst>
                    <a:ext uri="{A12FA001-AC4F-418D-AE19-62706E023703}">
                      <ahyp:hlinkClr xmlns:ahyp="http://schemas.microsoft.com/office/drawing/2018/hyperlinkcolor" val="tx"/>
                    </a:ext>
                  </a:extLst>
                </a:hlinkClick>
              </a:rPr>
              <a:t>Olivalab</a:t>
            </a:r>
            <a:endParaRPr lang="en-US" altLang="zh-CN" sz="2000" dirty="0"/>
          </a:p>
          <a:p>
            <a:r>
              <a:rPr lang="en-US" altLang="zh-CN" sz="2000" dirty="0">
                <a:solidFill>
                  <a:schemeClr val="bg1">
                    <a:lumMod val="50000"/>
                  </a:schemeClr>
                </a:solidFill>
              </a:rPr>
              <a:t>The Natural Scenes Dataset (NSD) : Not released yet.</a:t>
            </a:r>
          </a:p>
          <a:p>
            <a:r>
              <a:rPr lang="en-US" altLang="zh-CN" sz="2000" dirty="0">
                <a:solidFill>
                  <a:schemeClr val="bg1">
                    <a:lumMod val="50000"/>
                  </a:schemeClr>
                </a:solidFill>
              </a:rPr>
              <a:t>HCP: working memory task data (0-back)</a:t>
            </a:r>
          </a:p>
          <a:p>
            <a:pPr lvl="1"/>
            <a:r>
              <a:rPr lang="en-US" altLang="zh-CN" sz="1800" dirty="0">
                <a:solidFill>
                  <a:schemeClr val="bg1">
                    <a:lumMod val="50000"/>
                  </a:schemeClr>
                </a:solidFill>
              </a:rPr>
              <a:t>4 categories: face, body parts, tools, and places.</a:t>
            </a:r>
          </a:p>
          <a:p>
            <a:pPr lvl="1"/>
            <a:r>
              <a:rPr lang="en-US" altLang="zh-CN" sz="1800" dirty="0">
                <a:solidFill>
                  <a:schemeClr val="bg1">
                    <a:lumMod val="50000"/>
                  </a:schemeClr>
                </a:solidFill>
              </a:rPr>
              <a:t>But the representations include two items.</a:t>
            </a:r>
          </a:p>
        </p:txBody>
      </p:sp>
    </p:spTree>
    <p:extLst>
      <p:ext uri="{BB962C8B-B14F-4D97-AF65-F5344CB8AC3E}">
        <p14:creationId xmlns:p14="http://schemas.microsoft.com/office/powerpoint/2010/main" val="29241177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mw2t0di">
      <a:majorFont>
        <a:latin typeface="Calibri" panose="020F0302020204030204"/>
        <a:ea typeface="XHei Microsoft"/>
        <a:cs typeface=""/>
      </a:majorFont>
      <a:minorFont>
        <a:latin typeface="Calibri" panose="020F0502020204030204"/>
        <a:ea typeface="XHei Microsof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5015</TotalTime>
  <Words>2631</Words>
  <Application>Microsoft Office PowerPoint</Application>
  <PresentationFormat>宽屏</PresentationFormat>
  <Paragraphs>249</Paragraphs>
  <Slides>23</Slides>
  <Notes>12</Notes>
  <HiddenSlides>5</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MinionPro-Regular</vt:lpstr>
      <vt:lpstr>Proxima Nova</vt:lpstr>
      <vt:lpstr>等线</vt:lpstr>
      <vt:lpstr>Arial</vt:lpstr>
      <vt:lpstr>Calibri</vt:lpstr>
      <vt:lpstr>Office 主题​​</vt:lpstr>
      <vt:lpstr>Using the representational framework to characterize top-down feedback</vt:lpstr>
      <vt:lpstr>Introduction</vt:lpstr>
      <vt:lpstr>Idea </vt:lpstr>
      <vt:lpstr>Quantify information in representational level</vt:lpstr>
      <vt:lpstr>Why neural network?</vt:lpstr>
      <vt:lpstr>Neural network</vt:lpstr>
      <vt:lpstr>Analysis</vt:lpstr>
      <vt:lpstr>Task: object detection</vt:lpstr>
      <vt:lpstr>fMRI Datasets with object detection</vt:lpstr>
      <vt:lpstr>1. Compare RDM between pretrained neural network and human </vt:lpstr>
      <vt:lpstr>Kay/Gallant Dataset</vt:lpstr>
      <vt:lpstr>Compute representation dissimilarity matrix</vt:lpstr>
      <vt:lpstr>Compute representational dissimilarity matrix in brain</vt:lpstr>
      <vt:lpstr>Compare neural network and brain in representational level</vt:lpstr>
      <vt:lpstr>Compare neural network and brain in representational level</vt:lpstr>
      <vt:lpstr>2. Add feedback to NN</vt:lpstr>
      <vt:lpstr>3. Add feedback loops to NN</vt:lpstr>
      <vt:lpstr>4. Study how and why feedback works</vt:lpstr>
      <vt:lpstr>Project topic: Complexity of feedback loops</vt:lpstr>
      <vt:lpstr>Specify feedback</vt:lpstr>
      <vt:lpstr>Difficulty</vt:lpstr>
      <vt:lpstr>目标函数</vt:lpstr>
      <vt:lpstr>Specify research level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marQuis Saki</dc:creator>
  <cp:lastModifiedBy>marQuis Saki</cp:lastModifiedBy>
  <cp:revision>438</cp:revision>
  <dcterms:created xsi:type="dcterms:W3CDTF">2020-07-15T09:07:28Z</dcterms:created>
  <dcterms:modified xsi:type="dcterms:W3CDTF">2020-08-01T02:25:31Z</dcterms:modified>
</cp:coreProperties>
</file>